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6" r:id="rId2"/>
    <p:sldId id="319" r:id="rId3"/>
    <p:sldId id="277" r:id="rId4"/>
    <p:sldId id="320" r:id="rId5"/>
    <p:sldId id="308" r:id="rId6"/>
    <p:sldId id="311" r:id="rId7"/>
    <p:sldId id="321" r:id="rId8"/>
    <p:sldId id="326" r:id="rId9"/>
    <p:sldId id="327" r:id="rId10"/>
    <p:sldId id="278" r:id="rId11"/>
    <p:sldId id="322" r:id="rId12"/>
    <p:sldId id="284" r:id="rId13"/>
    <p:sldId id="279" r:id="rId14"/>
    <p:sldId id="283" r:id="rId15"/>
    <p:sldId id="312" r:id="rId16"/>
    <p:sldId id="306" r:id="rId17"/>
    <p:sldId id="288" r:id="rId18"/>
    <p:sldId id="313" r:id="rId19"/>
    <p:sldId id="290" r:id="rId20"/>
    <p:sldId id="291" r:id="rId21"/>
    <p:sldId id="292" r:id="rId22"/>
    <p:sldId id="323" r:id="rId23"/>
    <p:sldId id="298" r:id="rId24"/>
    <p:sldId id="314" r:id="rId25"/>
    <p:sldId id="315" r:id="rId26"/>
    <p:sldId id="316" r:id="rId27"/>
    <p:sldId id="324" r:id="rId28"/>
    <p:sldId id="317" r:id="rId29"/>
    <p:sldId id="318" r:id="rId30"/>
    <p:sldId id="303" r:id="rId31"/>
    <p:sldId id="307" r:id="rId32"/>
    <p:sldId id="325"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6" d="100"/>
          <a:sy n="76"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949EC-3D42-45FB-B122-42C0A260B19A}" type="datetimeFigureOut">
              <a:rPr lang="en-US" smtClean="0"/>
              <a:t>11/5/2019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61B06-32F0-4421-9896-1F67BEAA95E2}" type="slidenum">
              <a:rPr lang="en-US" smtClean="0"/>
              <a:t>‹#›</a:t>
            </a:fld>
            <a:endParaRPr lang="en-US"/>
          </a:p>
        </p:txBody>
      </p:sp>
    </p:spTree>
    <p:extLst>
      <p:ext uri="{BB962C8B-B14F-4D97-AF65-F5344CB8AC3E}">
        <p14:creationId xmlns:p14="http://schemas.microsoft.com/office/powerpoint/2010/main" val="57551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3648AFF-F9D8-4AB0-B3C6-EB3D8E023EC3}"/>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a:extLst>
              <a:ext uri="{FF2B5EF4-FFF2-40B4-BE49-F238E27FC236}">
                <a16:creationId xmlns:a16="http://schemas.microsoft.com/office/drawing/2014/main" id="{E1E53C92-A852-42AE-92F5-8E1788707DA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8A4358E-D1B3-491E-8C66-B5312CE61235}"/>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7551873D-52BC-437E-B1E3-7F482B9B6A2F}"/>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04543EB-ECB5-46A2-BEC2-06640E45116A}"/>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a:extLst>
              <a:ext uri="{FF2B5EF4-FFF2-40B4-BE49-F238E27FC236}">
                <a16:creationId xmlns:a16="http://schemas.microsoft.com/office/drawing/2014/main" id="{330D99C0-C46A-4D01-8CD6-FBE109FA4B1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852856-F1D5-46B1-8A26-4D7052915D6D}"/>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EAD0027A-C717-447E-A3F0-969130DADAB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30A7B6A-E971-478C-94C9-E7D3BA36A607}"/>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C6B2DB9C-F368-4950-A409-ADE13BDD685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A759004-F00F-40F8-84A6-2129401FE4DF}"/>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62792215-D12D-4B89-A8BB-E58C1D98FFF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CB23707-7DF0-4A6D-AAEA-71E74A71F398}"/>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1A1AFC2D-BE4C-46C7-B169-D72E33C525E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641A1B7-2ABE-4BC0-9FBB-6D81E4A8592C}"/>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3569453A-C949-4F41-A538-90D46ACC2A5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4580D18-4460-4EE3-9850-BEAA18885BAD}"/>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0C34BF2F-5AD2-4E35-9381-C5E6B5D3D17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CD6D286-3297-4100-B7BE-EC9FD1DC394D}"/>
              </a:ext>
            </a:extLst>
          </p:cNvPr>
          <p:cNvSpPr>
            <a:spLocks noGrp="1" noRot="1" noChangeAspect="1" noChangeArrowheads="1" noTextEdit="1"/>
          </p:cNvSpPr>
          <p:nvPr>
            <p:ph type="sldImg"/>
          </p:nvPr>
        </p:nvSpPr>
        <p:spPr bwMode="auto">
          <a:xfrm>
            <a:off x="1144588"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ADFD051D-C350-4847-8D5B-E878FCBD8FF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hangingPunct="1">
              <a:spcBef>
                <a:spcPct val="0"/>
              </a:spcBef>
            </a:pPr>
            <a:endParaRPr lang="en-US" altLang="en-US" sz="240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F1CD12C4-E212-4D07-8A08-23C8E2878A1F}"/>
              </a:ext>
            </a:extLst>
          </p:cNvPr>
          <p:cNvSpPr>
            <a:spLocks noChangeArrowheads="1"/>
          </p:cNvSpPr>
          <p:nvPr userDrawn="1"/>
        </p:nvSpPr>
        <p:spPr bwMode="gray">
          <a:xfrm>
            <a:off x="0" y="6400800"/>
            <a:ext cx="12192000" cy="457200"/>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pic>
        <p:nvPicPr>
          <p:cNvPr id="5" name="Picture 5" descr="Pearson_Bound_White">
            <a:extLst>
              <a:ext uri="{FF2B5EF4-FFF2-40B4-BE49-F238E27FC236}">
                <a16:creationId xmlns:a16="http://schemas.microsoft.com/office/drawing/2014/main" id="{8DE70573-15C7-4C21-B20E-B37CBB1657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53651" y="6364288"/>
            <a:ext cx="203834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earson_Strap_Bound_White">
            <a:extLst>
              <a:ext uri="{FF2B5EF4-FFF2-40B4-BE49-F238E27FC236}">
                <a16:creationId xmlns:a16="http://schemas.microsoft.com/office/drawing/2014/main" id="{7D3AEC89-9671-4995-BC7A-F74FD6548A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6356351"/>
            <a:ext cx="254423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203200" y="-76200"/>
            <a:ext cx="11176000" cy="1219200"/>
          </a:xfrm>
        </p:spPr>
        <p:txBody>
          <a:bodyPr/>
          <a:lstStyle>
            <a:lvl1pPr>
              <a:defRPr b="1"/>
            </a:lvl1pPr>
          </a:lstStyle>
          <a:p>
            <a:r>
              <a:rPr lang="en-US"/>
              <a:t>Click to edit Master title style</a:t>
            </a:r>
          </a:p>
        </p:txBody>
      </p:sp>
      <p:sp>
        <p:nvSpPr>
          <p:cNvPr id="11267" name="Rectangle 3"/>
          <p:cNvSpPr>
            <a:spLocks noGrp="1" noChangeArrowheads="1"/>
          </p:cNvSpPr>
          <p:nvPr>
            <p:ph type="subTitle" idx="1"/>
          </p:nvPr>
        </p:nvSpPr>
        <p:spPr>
          <a:xfrm>
            <a:off x="6705600" y="2057400"/>
            <a:ext cx="4876800" cy="4114800"/>
          </a:xfrm>
        </p:spPr>
        <p:txBody>
          <a:bodyPr/>
          <a:lstStyle>
            <a:lvl1pPr marL="0" indent="0">
              <a:buFontTx/>
              <a:buNone/>
              <a:defRPr sz="2400"/>
            </a:lvl1pPr>
          </a:lstStyle>
          <a:p>
            <a:r>
              <a:rPr lang="en-US"/>
              <a:t>Click to edit Master subtitle style</a:t>
            </a:r>
          </a:p>
          <a:p>
            <a:endParaRPr lang="en-US"/>
          </a:p>
          <a:p>
            <a:endParaRPr lang="en-US"/>
          </a:p>
        </p:txBody>
      </p:sp>
    </p:spTree>
    <p:extLst>
      <p:ext uri="{BB962C8B-B14F-4D97-AF65-F5344CB8AC3E}">
        <p14:creationId xmlns:p14="http://schemas.microsoft.com/office/powerpoint/2010/main" val="197837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74AE6FC-F469-42B9-9FDC-6CDC08FB99ED}"/>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254049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AA98D4C-7319-4378-BF0B-16D35FE1B0ED}"/>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285861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0"/>
            <a:ext cx="10668000" cy="1752600"/>
          </a:xfrm>
        </p:spPr>
        <p:txBody>
          <a:bodyPr/>
          <a:lstStyle/>
          <a:p>
            <a:r>
              <a:rPr lang="en-US"/>
              <a:t>Click to edit Master title style</a:t>
            </a:r>
          </a:p>
        </p:txBody>
      </p:sp>
      <p:sp>
        <p:nvSpPr>
          <p:cNvPr id="3" name="Text Placeholder 2"/>
          <p:cNvSpPr>
            <a:spLocks noGrp="1"/>
          </p:cNvSpPr>
          <p:nvPr>
            <p:ph type="body" sz="half" idx="1"/>
          </p:nvPr>
        </p:nvSpPr>
        <p:spPr>
          <a:xfrm>
            <a:off x="1424517" y="2055813"/>
            <a:ext cx="507788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05601" y="2055813"/>
            <a:ext cx="5077884"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54260B9-9E73-4E36-AACC-C3C019D3CBA2}"/>
              </a:ext>
            </a:extLst>
          </p:cNvPr>
          <p:cNvSpPr>
            <a:spLocks noGrp="1"/>
          </p:cNvSpPr>
          <p:nvPr>
            <p:ph type="ftr" sz="quarter" idx="10"/>
          </p:nvPr>
        </p:nvSpPr>
        <p:spPr>
          <a:xfrm>
            <a:off x="0" y="6629400"/>
            <a:ext cx="3860800" cy="228600"/>
          </a:xfrm>
        </p:spPr>
        <p:txBody>
          <a:bodyPr/>
          <a:lstStyle>
            <a:lvl1pPr>
              <a:defRPr/>
            </a:lvl1pPr>
          </a:lstStyle>
          <a:p>
            <a:pPr>
              <a:defRPr/>
            </a:pPr>
            <a:r>
              <a:rPr lang="en-US"/>
              <a:t>© 2013  Pearson Education, Inc. All rights reserved.</a:t>
            </a:r>
          </a:p>
        </p:txBody>
      </p:sp>
      <p:sp>
        <p:nvSpPr>
          <p:cNvPr id="6" name="Slide Number Placeholder 5">
            <a:extLst>
              <a:ext uri="{FF2B5EF4-FFF2-40B4-BE49-F238E27FC236}">
                <a16:creationId xmlns:a16="http://schemas.microsoft.com/office/drawing/2014/main" id="{3DE75990-663C-435D-A816-0A430D473375}"/>
              </a:ext>
            </a:extLst>
          </p:cNvPr>
          <p:cNvSpPr>
            <a:spLocks noGrp="1"/>
          </p:cNvSpPr>
          <p:nvPr>
            <p:ph type="sldNum" sz="quarter" idx="11"/>
          </p:nvPr>
        </p:nvSpPr>
        <p:spPr>
          <a:xfrm>
            <a:off x="9652000" y="6629400"/>
            <a:ext cx="25400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C5F78C9-BCE4-484B-B53C-3FBA9CF563D0}" type="slidenum">
              <a:rPr lang="en-US" altLang="en-US"/>
              <a:pPr>
                <a:defRPr/>
              </a:pPr>
              <a:t>‹#›</a:t>
            </a:fld>
            <a:endParaRPr lang="en-US" altLang="en-US"/>
          </a:p>
        </p:txBody>
      </p:sp>
    </p:spTree>
    <p:extLst>
      <p:ext uri="{BB962C8B-B14F-4D97-AF65-F5344CB8AC3E}">
        <p14:creationId xmlns:p14="http://schemas.microsoft.com/office/powerpoint/2010/main" val="3126075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17600" y="1"/>
            <a:ext cx="10668000" cy="616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177BB68D-DD65-4339-A15F-84D5E6EFD1BD}"/>
              </a:ext>
            </a:extLst>
          </p:cNvPr>
          <p:cNvSpPr>
            <a:spLocks noGrp="1"/>
          </p:cNvSpPr>
          <p:nvPr>
            <p:ph type="ftr" sz="quarter" idx="10"/>
          </p:nvPr>
        </p:nvSpPr>
        <p:spPr>
          <a:xfrm>
            <a:off x="0" y="6629400"/>
            <a:ext cx="3860800" cy="228600"/>
          </a:xfrm>
        </p:spPr>
        <p:txBody>
          <a:bodyPr/>
          <a:lstStyle>
            <a:lvl1pPr>
              <a:defRPr/>
            </a:lvl1pPr>
          </a:lstStyle>
          <a:p>
            <a:pPr>
              <a:defRPr/>
            </a:pPr>
            <a:r>
              <a:rPr lang="en-US"/>
              <a:t>© 2013  Pearson Education, Inc. All rights reserved.</a:t>
            </a:r>
          </a:p>
        </p:txBody>
      </p:sp>
      <p:sp>
        <p:nvSpPr>
          <p:cNvPr id="4" name="Slide Number Placeholder 3">
            <a:extLst>
              <a:ext uri="{FF2B5EF4-FFF2-40B4-BE49-F238E27FC236}">
                <a16:creationId xmlns:a16="http://schemas.microsoft.com/office/drawing/2014/main" id="{E6A57D4D-8CC0-46B3-82AF-A78C81BDDC67}"/>
              </a:ext>
            </a:extLst>
          </p:cNvPr>
          <p:cNvSpPr>
            <a:spLocks noGrp="1"/>
          </p:cNvSpPr>
          <p:nvPr>
            <p:ph type="sldNum" sz="quarter" idx="11"/>
          </p:nvPr>
        </p:nvSpPr>
        <p:spPr>
          <a:xfrm>
            <a:off x="9652000" y="6629400"/>
            <a:ext cx="2540000" cy="2286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4944DB-48A2-4DBF-8F1D-FBD1461C1C6E}" type="slidenum">
              <a:rPr lang="en-US" altLang="en-US"/>
              <a:pPr>
                <a:defRPr/>
              </a:pPr>
              <a:t>‹#›</a:t>
            </a:fld>
            <a:endParaRPr lang="en-US" altLang="en-US"/>
          </a:p>
        </p:txBody>
      </p:sp>
    </p:spTree>
    <p:extLst>
      <p:ext uri="{BB962C8B-B14F-4D97-AF65-F5344CB8AC3E}">
        <p14:creationId xmlns:p14="http://schemas.microsoft.com/office/powerpoint/2010/main" val="427881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0EC10D8-B52B-4B3D-8E01-18D4D4A6959B}"/>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331498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1E41FC1B-A172-47B0-BAC7-1C85E5D67EC3}"/>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354874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CE12AE18-1286-4BDD-A868-7E899257C552}"/>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3877650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D66D031B-AEC3-4BBC-82C6-BAC7B0C565E2}"/>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352524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E46ECBA-5AC9-4D19-B5B1-1AD32B0F38EE}"/>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351294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670AD89-57B9-4ABB-A0E0-DFCCF688DE30}"/>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194372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8AB2D7A-08DC-4C83-AB33-FC86BE5D8DAB}"/>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293781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64360C1-7548-4BBE-916C-0C7358C6E7E2}"/>
              </a:ext>
            </a:extLst>
          </p:cNvPr>
          <p:cNvSpPr>
            <a:spLocks noGrp="1" noChangeArrowheads="1"/>
          </p:cNvSpPr>
          <p:nvPr>
            <p:ph type="ftr" sz="quarter" idx="10"/>
          </p:nvPr>
        </p:nvSpPr>
        <p:spPr>
          <a:ln/>
        </p:spPr>
        <p:txBody>
          <a:bodyPr/>
          <a:lstStyle>
            <a:lvl1pPr>
              <a:defRPr/>
            </a:lvl1pPr>
          </a:lstStyle>
          <a:p>
            <a:pPr>
              <a:defRPr/>
            </a:pPr>
            <a:r>
              <a:rPr lang="en-US"/>
              <a:t>© 2013  Pearson Education, Inc. All rights reserved.</a:t>
            </a:r>
          </a:p>
        </p:txBody>
      </p:sp>
    </p:spTree>
    <p:extLst>
      <p:ext uri="{BB962C8B-B14F-4D97-AF65-F5344CB8AC3E}">
        <p14:creationId xmlns:p14="http://schemas.microsoft.com/office/powerpoint/2010/main" val="168898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0B835F4-0383-424A-A89E-E5A400A1EEA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5DDB020-F124-4DB1-A1BA-D7EC66F7856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7">
            <a:extLst>
              <a:ext uri="{FF2B5EF4-FFF2-40B4-BE49-F238E27FC236}">
                <a16:creationId xmlns:a16="http://schemas.microsoft.com/office/drawing/2014/main" id="{174CA33A-E013-4E78-B62F-E6E2F3B3141B}"/>
              </a:ext>
            </a:extLst>
          </p:cNvPr>
          <p:cNvSpPr>
            <a:spLocks noChangeArrowheads="1"/>
          </p:cNvSpPr>
          <p:nvPr userDrawn="1"/>
        </p:nvSpPr>
        <p:spPr bwMode="gray">
          <a:xfrm>
            <a:off x="0" y="6400800"/>
            <a:ext cx="12192000" cy="457200"/>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en-US" sz="1800"/>
          </a:p>
        </p:txBody>
      </p:sp>
      <p:pic>
        <p:nvPicPr>
          <p:cNvPr id="1029" name="Picture 8" descr="Pearson_Bound_White">
            <a:extLst>
              <a:ext uri="{FF2B5EF4-FFF2-40B4-BE49-F238E27FC236}">
                <a16:creationId xmlns:a16="http://schemas.microsoft.com/office/drawing/2014/main" id="{F996B38B-68CF-416C-9F6C-3FEA76689CF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153651" y="6364288"/>
            <a:ext cx="2038349"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5">
            <a:extLst>
              <a:ext uri="{FF2B5EF4-FFF2-40B4-BE49-F238E27FC236}">
                <a16:creationId xmlns:a16="http://schemas.microsoft.com/office/drawing/2014/main" id="{6E8F78AE-9507-443F-9039-7AB3768845A0}"/>
              </a:ext>
            </a:extLst>
          </p:cNvPr>
          <p:cNvSpPr>
            <a:spLocks noGrp="1" noChangeArrowheads="1"/>
          </p:cNvSpPr>
          <p:nvPr>
            <p:ph type="ftr" sz="quarter" idx="3"/>
          </p:nvPr>
        </p:nvSpPr>
        <p:spPr bwMode="auto">
          <a:xfrm>
            <a:off x="0" y="6477000"/>
            <a:ext cx="7112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Verdana" pitchFamily="34" charset="0"/>
              </a:defRPr>
            </a:lvl1pPr>
          </a:lstStyle>
          <a:p>
            <a:pPr>
              <a:defRPr/>
            </a:pPr>
            <a:r>
              <a:rPr lang="en-US"/>
              <a:t>© 2013  Pearson Education, Inc. All rights reserved.</a:t>
            </a:r>
          </a:p>
        </p:txBody>
      </p:sp>
    </p:spTree>
    <p:extLst>
      <p:ext uri="{BB962C8B-B14F-4D97-AF65-F5344CB8AC3E}">
        <p14:creationId xmlns:p14="http://schemas.microsoft.com/office/powerpoint/2010/main" val="1835396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spcBef>
          <a:spcPct val="0"/>
        </a:spcBef>
        <a:spcAft>
          <a:spcPct val="0"/>
        </a:spcAft>
        <a:defRPr sz="3600" b="1">
          <a:solidFill>
            <a:srgbClr val="9D1348"/>
          </a:solidFill>
          <a:latin typeface="+mj-lt"/>
          <a:ea typeface="ＭＳ Ｐゴシック" charset="0"/>
          <a:cs typeface="+mj-cs"/>
        </a:defRPr>
      </a:lvl1pPr>
      <a:lvl2pPr algn="l" rtl="0" eaLnBrk="0" fontAlgn="base" hangingPunct="0">
        <a:spcBef>
          <a:spcPct val="0"/>
        </a:spcBef>
        <a:spcAft>
          <a:spcPct val="0"/>
        </a:spcAft>
        <a:defRPr sz="3600" b="1">
          <a:solidFill>
            <a:srgbClr val="9D1348"/>
          </a:solidFill>
          <a:latin typeface="Arial" pitchFamily="-105" charset="0"/>
          <a:ea typeface="ＭＳ Ｐゴシック" charset="0"/>
          <a:cs typeface="Arial" pitchFamily="-105" charset="0"/>
        </a:defRPr>
      </a:lvl2pPr>
      <a:lvl3pPr algn="l" rtl="0" eaLnBrk="0" fontAlgn="base" hangingPunct="0">
        <a:spcBef>
          <a:spcPct val="0"/>
        </a:spcBef>
        <a:spcAft>
          <a:spcPct val="0"/>
        </a:spcAft>
        <a:defRPr sz="3600" b="1">
          <a:solidFill>
            <a:srgbClr val="9D1348"/>
          </a:solidFill>
          <a:latin typeface="Arial" pitchFamily="-105" charset="0"/>
          <a:ea typeface="ＭＳ Ｐゴシック" charset="0"/>
          <a:cs typeface="Arial" pitchFamily="-105" charset="0"/>
        </a:defRPr>
      </a:lvl3pPr>
      <a:lvl4pPr algn="l" rtl="0" eaLnBrk="0" fontAlgn="base" hangingPunct="0">
        <a:spcBef>
          <a:spcPct val="0"/>
        </a:spcBef>
        <a:spcAft>
          <a:spcPct val="0"/>
        </a:spcAft>
        <a:defRPr sz="3600" b="1">
          <a:solidFill>
            <a:srgbClr val="9D1348"/>
          </a:solidFill>
          <a:latin typeface="Arial" pitchFamily="-105" charset="0"/>
          <a:ea typeface="ＭＳ Ｐゴシック" charset="0"/>
          <a:cs typeface="Arial" pitchFamily="-105" charset="0"/>
        </a:defRPr>
      </a:lvl4pPr>
      <a:lvl5pPr algn="l" rtl="0" eaLnBrk="0" fontAlgn="base" hangingPunct="0">
        <a:spcBef>
          <a:spcPct val="0"/>
        </a:spcBef>
        <a:spcAft>
          <a:spcPct val="0"/>
        </a:spcAft>
        <a:defRPr sz="3600" b="1">
          <a:solidFill>
            <a:srgbClr val="9D1348"/>
          </a:solidFill>
          <a:latin typeface="Arial" pitchFamily="-105" charset="0"/>
          <a:ea typeface="ＭＳ Ｐゴシック" charset="0"/>
          <a:cs typeface="Arial" pitchFamily="-105" charset="0"/>
        </a:defRPr>
      </a:lvl5pPr>
      <a:lvl6pPr marL="457200" algn="l" rtl="0" fontAlgn="base">
        <a:spcBef>
          <a:spcPct val="0"/>
        </a:spcBef>
        <a:spcAft>
          <a:spcPct val="0"/>
        </a:spcAft>
        <a:defRPr sz="3600">
          <a:solidFill>
            <a:srgbClr val="9D1348"/>
          </a:solidFill>
          <a:latin typeface="Arial" pitchFamily="-105" charset="0"/>
          <a:ea typeface="Arial" pitchFamily="-105" charset="0"/>
          <a:cs typeface="Arial" pitchFamily="-105" charset="0"/>
        </a:defRPr>
      </a:lvl6pPr>
      <a:lvl7pPr marL="914400" algn="l" rtl="0" fontAlgn="base">
        <a:spcBef>
          <a:spcPct val="0"/>
        </a:spcBef>
        <a:spcAft>
          <a:spcPct val="0"/>
        </a:spcAft>
        <a:defRPr sz="3600">
          <a:solidFill>
            <a:srgbClr val="9D1348"/>
          </a:solidFill>
          <a:latin typeface="Arial" pitchFamily="-105" charset="0"/>
          <a:ea typeface="Arial" pitchFamily="-105" charset="0"/>
          <a:cs typeface="Arial" pitchFamily="-105" charset="0"/>
        </a:defRPr>
      </a:lvl7pPr>
      <a:lvl8pPr marL="1371600" algn="l" rtl="0" fontAlgn="base">
        <a:spcBef>
          <a:spcPct val="0"/>
        </a:spcBef>
        <a:spcAft>
          <a:spcPct val="0"/>
        </a:spcAft>
        <a:defRPr sz="3600">
          <a:solidFill>
            <a:srgbClr val="9D1348"/>
          </a:solidFill>
          <a:latin typeface="Arial" pitchFamily="-105" charset="0"/>
          <a:ea typeface="Arial" pitchFamily="-105" charset="0"/>
          <a:cs typeface="Arial" pitchFamily="-105" charset="0"/>
        </a:defRPr>
      </a:lvl8pPr>
      <a:lvl9pPr marL="1828800" algn="l" rtl="0" fontAlgn="base">
        <a:spcBef>
          <a:spcPct val="0"/>
        </a:spcBef>
        <a:spcAft>
          <a:spcPct val="0"/>
        </a:spcAft>
        <a:defRPr sz="3600">
          <a:solidFill>
            <a:srgbClr val="9D1348"/>
          </a:solidFill>
          <a:latin typeface="Arial" pitchFamily="-105" charset="0"/>
          <a:ea typeface="Arial" pitchFamily="-105" charset="0"/>
          <a:cs typeface="Arial"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wikipedia.org/wiki/The_Power_Elit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2777B43-A4BD-47CB-A0C5-56C251827D78}"/>
              </a:ext>
            </a:extLst>
          </p:cNvPr>
          <p:cNvSpPr>
            <a:spLocks noGrp="1" noChangeArrowheads="1"/>
          </p:cNvSpPr>
          <p:nvPr>
            <p:ph type="ctrTitle"/>
          </p:nvPr>
        </p:nvSpPr>
        <p:spPr/>
        <p:txBody>
          <a:bodyPr/>
          <a:lstStyle/>
          <a:p>
            <a:pPr eaLnBrk="1" hangingPunct="1"/>
            <a:r>
              <a:rPr lang="en-US" altLang="en-US">
                <a:ea typeface="ＭＳ Ｐゴシック" panose="020B0600070205080204" pitchFamily="34" charset="-128"/>
              </a:rPr>
              <a:t>Chapter 8</a:t>
            </a:r>
          </a:p>
        </p:txBody>
      </p:sp>
      <p:sp>
        <p:nvSpPr>
          <p:cNvPr id="7171" name="Rectangle 9">
            <a:extLst>
              <a:ext uri="{FF2B5EF4-FFF2-40B4-BE49-F238E27FC236}">
                <a16:creationId xmlns:a16="http://schemas.microsoft.com/office/drawing/2014/main" id="{E5F10BD4-502C-479A-A025-BC9E08FD9543}"/>
              </a:ext>
            </a:extLst>
          </p:cNvPr>
          <p:cNvSpPr>
            <a:spLocks noGrp="1" noChangeArrowheads="1"/>
          </p:cNvSpPr>
          <p:nvPr>
            <p:ph type="subTitle" idx="1"/>
          </p:nvPr>
        </p:nvSpPr>
        <p:spPr>
          <a:xfrm>
            <a:off x="6705600" y="2057400"/>
            <a:ext cx="4876800" cy="635000"/>
          </a:xfrm>
        </p:spPr>
        <p:txBody>
          <a:bodyPr/>
          <a:lstStyle/>
          <a:p>
            <a:pPr eaLnBrk="1" hangingPunct="1"/>
            <a:r>
              <a:rPr lang="en-US" altLang="en-US" dirty="0">
                <a:ea typeface="ＭＳ Ｐゴシック" panose="020B0600070205080204" pitchFamily="34" charset="-128"/>
              </a:rPr>
              <a:t>Social Class in the United States</a:t>
            </a:r>
            <a:endParaRPr lang="en-US" altLang="en-US" i="1" dirty="0">
              <a:ea typeface="ＭＳ Ｐゴシック" panose="020B0600070205080204" pitchFamily="34" charset="-128"/>
            </a:endParaRPr>
          </a:p>
        </p:txBody>
      </p:sp>
      <p:pic>
        <p:nvPicPr>
          <p:cNvPr id="7172" name="Picture 4" descr="https://covers.vitalbook.com/vbid/9780134738505/width/200">
            <a:extLst>
              <a:ext uri="{FF2B5EF4-FFF2-40B4-BE49-F238E27FC236}">
                <a16:creationId xmlns:a16="http://schemas.microsoft.com/office/drawing/2014/main" id="{14812745-B441-46E5-9242-1B823A45F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95401"/>
            <a:ext cx="32004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9C058B2-459F-44E3-AA24-E1F56A96AE1B}"/>
              </a:ext>
            </a:extLst>
          </p:cNvPr>
          <p:cNvSpPr>
            <a:spLocks noGrp="1"/>
          </p:cNvSpPr>
          <p:nvPr>
            <p:ph type="title"/>
          </p:nvPr>
        </p:nvSpPr>
        <p:spPr>
          <a:xfrm>
            <a:off x="609600" y="76200"/>
            <a:ext cx="10972800" cy="1143000"/>
          </a:xfrm>
        </p:spPr>
        <p:txBody>
          <a:bodyPr/>
          <a:lstStyle/>
          <a:p>
            <a:r>
              <a:rPr lang="en-US" altLang="en-US" dirty="0">
                <a:ea typeface="ＭＳ Ｐゴシック" panose="020B0600070205080204" pitchFamily="34" charset="-128"/>
              </a:rPr>
              <a:t>What is Social Class?</a:t>
            </a:r>
          </a:p>
        </p:txBody>
      </p:sp>
      <p:sp>
        <p:nvSpPr>
          <p:cNvPr id="18436" name="Footer Placeholder 3">
            <a:extLst>
              <a:ext uri="{FF2B5EF4-FFF2-40B4-BE49-F238E27FC236}">
                <a16:creationId xmlns:a16="http://schemas.microsoft.com/office/drawing/2014/main" id="{68912A9A-0791-4843-B911-BAD7C98A2AD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18438" name="Picture 6" descr="https://1.bp.blogspot.com/-zUKH0k_iFyU/VfiTbdm7LWI/AAAAAAAADxk/lj30UQCQWhk/s1600/Power-Elite-2gfsixk.png">
            <a:extLst>
              <a:ext uri="{FF2B5EF4-FFF2-40B4-BE49-F238E27FC236}">
                <a16:creationId xmlns:a16="http://schemas.microsoft.com/office/drawing/2014/main" id="{F9E412FC-567A-410D-8BEF-F8BC3E092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5562600" cy="485775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9CEF3BB-9265-49F6-BA1D-409E8D1788ED}"/>
              </a:ext>
            </a:extLst>
          </p:cNvPr>
          <p:cNvSpPr>
            <a:spLocks noGrp="1"/>
          </p:cNvSpPr>
          <p:nvPr>
            <p:ph type="title"/>
          </p:nvPr>
        </p:nvSpPr>
        <p:spPr/>
        <p:txBody>
          <a:bodyPr/>
          <a:lstStyle/>
          <a:p>
            <a:r>
              <a:rPr lang="en-US" altLang="en-US">
                <a:ea typeface="ＭＳ Ｐゴシック" panose="020B0600070205080204" pitchFamily="34" charset="-128"/>
              </a:rPr>
              <a:t>What is Social Class?</a:t>
            </a:r>
          </a:p>
        </p:txBody>
      </p:sp>
      <p:sp>
        <p:nvSpPr>
          <p:cNvPr id="19459" name="Content Placeholder 2">
            <a:extLst>
              <a:ext uri="{FF2B5EF4-FFF2-40B4-BE49-F238E27FC236}">
                <a16:creationId xmlns:a16="http://schemas.microsoft.com/office/drawing/2014/main" id="{42ECF05C-1FA0-40FE-ABBB-F343AA9CB107}"/>
              </a:ext>
            </a:extLst>
          </p:cNvPr>
          <p:cNvSpPr>
            <a:spLocks noGrp="1"/>
          </p:cNvSpPr>
          <p:nvPr>
            <p:ph idx="1"/>
          </p:nvPr>
        </p:nvSpPr>
        <p:spPr/>
        <p:txBody>
          <a:bodyPr/>
          <a:lstStyle/>
          <a:p>
            <a:r>
              <a:rPr lang="en-US" altLang="en-US" b="1">
                <a:ea typeface="ＭＳ Ｐゴシック" panose="020B0600070205080204" pitchFamily="34" charset="-128"/>
              </a:rPr>
              <a:t>Prestige:  </a:t>
            </a:r>
            <a:r>
              <a:rPr lang="en-US" altLang="en-US">
                <a:ea typeface="ＭＳ Ｐゴシック" panose="020B0600070205080204" pitchFamily="34" charset="-128"/>
              </a:rPr>
              <a:t>Respect or regard. </a:t>
            </a:r>
          </a:p>
          <a:p>
            <a:pPr lvl="1"/>
            <a:r>
              <a:rPr lang="en-US" altLang="en-US"/>
              <a:t>Occupations and Prestige:  Occupations are the primary source of prestige.  Highest prestige occupations:</a:t>
            </a:r>
          </a:p>
          <a:p>
            <a:pPr lvl="2"/>
            <a:r>
              <a:rPr lang="en-US" altLang="en-US"/>
              <a:t>They Pay More</a:t>
            </a:r>
          </a:p>
          <a:p>
            <a:pPr lvl="2"/>
            <a:r>
              <a:rPr lang="en-US" altLang="en-US"/>
              <a:t>They Require More Education</a:t>
            </a:r>
          </a:p>
          <a:p>
            <a:pPr lvl="2"/>
            <a:r>
              <a:rPr lang="en-US" altLang="en-US"/>
              <a:t>They Entail More Abstract Thought</a:t>
            </a:r>
          </a:p>
          <a:p>
            <a:pPr lvl="2"/>
            <a:r>
              <a:rPr lang="en-US" altLang="en-US"/>
              <a:t>They Offer Greater Autonomy</a:t>
            </a:r>
          </a:p>
          <a:p>
            <a:pPr lvl="1"/>
            <a:r>
              <a:rPr lang="en-US" altLang="en-US"/>
              <a:t>Displaying Prestige</a:t>
            </a:r>
          </a:p>
          <a:p>
            <a:pPr lvl="1">
              <a:buFontTx/>
              <a:buNone/>
            </a:pPr>
            <a:endParaRPr lang="en-US" altLang="en-US"/>
          </a:p>
          <a:p>
            <a:pPr lvl="2">
              <a:buFontTx/>
              <a:buNone/>
            </a:pPr>
            <a:endParaRPr lang="en-US" altLang="en-US"/>
          </a:p>
          <a:p>
            <a:pPr lvl="2">
              <a:buFontTx/>
              <a:buNone/>
            </a:pPr>
            <a:endParaRPr lang="en-US" altLang="en-US"/>
          </a:p>
          <a:p>
            <a:pPr lvl="1">
              <a:buFontTx/>
              <a:buNone/>
            </a:pPr>
            <a:endParaRPr lang="en-US" altLang="en-US"/>
          </a:p>
          <a:p>
            <a:pPr lvl="1">
              <a:buFontTx/>
              <a:buNone/>
            </a:pPr>
            <a:endParaRPr lang="en-US" altLang="en-US"/>
          </a:p>
        </p:txBody>
      </p:sp>
      <p:sp>
        <p:nvSpPr>
          <p:cNvPr id="19460" name="Footer Placeholder 3">
            <a:extLst>
              <a:ext uri="{FF2B5EF4-FFF2-40B4-BE49-F238E27FC236}">
                <a16:creationId xmlns:a16="http://schemas.microsoft.com/office/drawing/2014/main" id="{A5EC0385-7EE3-4A00-935E-EEDCE1A9723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a:extLst>
              <a:ext uri="{FF2B5EF4-FFF2-40B4-BE49-F238E27FC236}">
                <a16:creationId xmlns:a16="http://schemas.microsoft.com/office/drawing/2014/main" id="{F7E16348-7693-401C-BB5B-0CAECD4E6BA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20483" name="Picture 1" descr="Screen shot 2012-03-19 at 3.08.23 PM.png">
            <a:extLst>
              <a:ext uri="{FF2B5EF4-FFF2-40B4-BE49-F238E27FC236}">
                <a16:creationId xmlns:a16="http://schemas.microsoft.com/office/drawing/2014/main" id="{FC838A14-A5E3-4B06-ABA9-9D107C3D1F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
            <a:ext cx="571500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D5E31BE-3024-467A-83DB-B50328C2B476}"/>
              </a:ext>
            </a:extLst>
          </p:cNvPr>
          <p:cNvSpPr>
            <a:spLocks noGrp="1"/>
          </p:cNvSpPr>
          <p:nvPr>
            <p:ph type="title"/>
          </p:nvPr>
        </p:nvSpPr>
        <p:spPr/>
        <p:txBody>
          <a:bodyPr/>
          <a:lstStyle/>
          <a:p>
            <a:r>
              <a:rPr lang="en-US" altLang="en-US">
                <a:ea typeface="ＭＳ Ｐゴシック" panose="020B0600070205080204" pitchFamily="34" charset="-128"/>
              </a:rPr>
              <a:t>What is Social Class?</a:t>
            </a:r>
          </a:p>
        </p:txBody>
      </p:sp>
      <p:sp>
        <p:nvSpPr>
          <p:cNvPr id="21507" name="Content Placeholder 2">
            <a:extLst>
              <a:ext uri="{FF2B5EF4-FFF2-40B4-BE49-F238E27FC236}">
                <a16:creationId xmlns:a16="http://schemas.microsoft.com/office/drawing/2014/main" id="{40BC6ABA-72D7-420D-A71E-01377C945286}"/>
              </a:ext>
            </a:extLst>
          </p:cNvPr>
          <p:cNvSpPr>
            <a:spLocks noGrp="1"/>
          </p:cNvSpPr>
          <p:nvPr>
            <p:ph idx="1"/>
          </p:nvPr>
        </p:nvSpPr>
        <p:spPr/>
        <p:txBody>
          <a:bodyPr/>
          <a:lstStyle/>
          <a:p>
            <a:pPr lvl="2">
              <a:buFontTx/>
              <a:buNone/>
            </a:pPr>
            <a:endParaRPr lang="en-US" altLang="en-US"/>
          </a:p>
          <a:p>
            <a:r>
              <a:rPr lang="en-US" altLang="en-US" b="1">
                <a:ea typeface="ＭＳ Ｐゴシック" panose="020B0600070205080204" pitchFamily="34" charset="-128"/>
              </a:rPr>
              <a:t>Status Consistent: </a:t>
            </a:r>
            <a:r>
              <a:rPr lang="en-US" altLang="en-US">
                <a:ea typeface="ＭＳ Ｐゴシック" panose="020B0600070205080204" pitchFamily="34" charset="-128"/>
              </a:rPr>
              <a:t>Ranking high or low on all three dimensions of social class. </a:t>
            </a:r>
          </a:p>
          <a:p>
            <a:pPr>
              <a:buFontTx/>
              <a:buNone/>
            </a:pPr>
            <a:endParaRPr lang="en-US" altLang="en-US" b="1">
              <a:ea typeface="ＭＳ Ｐゴシック" panose="020B0600070205080204" pitchFamily="34" charset="-128"/>
            </a:endParaRPr>
          </a:p>
          <a:p>
            <a:r>
              <a:rPr lang="en-US" altLang="en-US" b="1">
                <a:ea typeface="ＭＳ Ｐゴシック" panose="020B0600070205080204" pitchFamily="34" charset="-128"/>
              </a:rPr>
              <a:t>Status Inconsistency:  </a:t>
            </a:r>
            <a:r>
              <a:rPr lang="en-US" altLang="en-US">
                <a:ea typeface="ＭＳ Ｐゴシック" panose="020B0600070205080204" pitchFamily="34" charset="-128"/>
              </a:rPr>
              <a:t>Ranking high on some dimensions of social class and low on others. </a:t>
            </a:r>
          </a:p>
          <a:p>
            <a:pPr>
              <a:buFontTx/>
              <a:buNone/>
            </a:pPr>
            <a:endParaRPr lang="en-US" altLang="en-US">
              <a:ea typeface="ＭＳ Ｐゴシック" panose="020B0600070205080204" pitchFamily="34" charset="-128"/>
            </a:endParaRPr>
          </a:p>
        </p:txBody>
      </p:sp>
      <p:sp>
        <p:nvSpPr>
          <p:cNvPr id="21508" name="Footer Placeholder 3">
            <a:extLst>
              <a:ext uri="{FF2B5EF4-FFF2-40B4-BE49-F238E27FC236}">
                <a16:creationId xmlns:a16="http://schemas.microsoft.com/office/drawing/2014/main" id="{BD4F7378-CF0F-43EB-9072-88C1B091019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D435E7BD-E9EB-4EDB-9D48-4096EEA9694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22531" name="Picture 4">
            <a:extLst>
              <a:ext uri="{FF2B5EF4-FFF2-40B4-BE49-F238E27FC236}">
                <a16:creationId xmlns:a16="http://schemas.microsoft.com/office/drawing/2014/main" id="{1287A222-E418-4D93-96E5-E088B95F3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0" y="1985964"/>
            <a:ext cx="6288088"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FBCB609B-0E78-4F57-978E-43F5B8B2CCA8}"/>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23555" name="Picture 4" descr="HSB10F04.eps">
            <a:extLst>
              <a:ext uri="{FF2B5EF4-FFF2-40B4-BE49-F238E27FC236}">
                <a16:creationId xmlns:a16="http://schemas.microsoft.com/office/drawing/2014/main" id="{6B950FB4-88EB-4819-A97E-A41D9F7725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876800"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8104696E-69B1-47DF-9E52-6BFC803D40BA}"/>
              </a:ext>
            </a:extLst>
          </p:cNvPr>
          <p:cNvSpPr txBox="1">
            <a:spLocks noChangeArrowheads="1"/>
          </p:cNvSpPr>
          <p:nvPr/>
        </p:nvSpPr>
        <p:spPr bwMode="auto">
          <a:xfrm>
            <a:off x="1676400" y="3048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Marx’s Model of the Social Classes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a:extLst>
              <a:ext uri="{FF2B5EF4-FFF2-40B4-BE49-F238E27FC236}">
                <a16:creationId xmlns:a16="http://schemas.microsoft.com/office/drawing/2014/main" id="{B48F5E38-DA91-41D9-90AA-459B965F6E4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24579" name="Picture 4">
            <a:extLst>
              <a:ext uri="{FF2B5EF4-FFF2-40B4-BE49-F238E27FC236}">
                <a16:creationId xmlns:a16="http://schemas.microsoft.com/office/drawing/2014/main" id="{772C7ADA-A037-48EA-95AF-0F1E89E4C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0" y="1947864"/>
            <a:ext cx="33909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a:extLst>
              <a:ext uri="{FF2B5EF4-FFF2-40B4-BE49-F238E27FC236}">
                <a16:creationId xmlns:a16="http://schemas.microsoft.com/office/drawing/2014/main" id="{26B86CB6-6DEF-4349-90BD-7C1934DD90A1}"/>
              </a:ext>
            </a:extLst>
          </p:cNvPr>
          <p:cNvSpPr>
            <a:spLocks noGrp="1"/>
          </p:cNvSpPr>
          <p:nvPr>
            <p:ph type="title"/>
          </p:nvPr>
        </p:nvSpPr>
        <p:spPr/>
        <p:txBody>
          <a:bodyPr/>
          <a:lstStyle/>
          <a:p>
            <a:r>
              <a:rPr lang="en-US" altLang="en-US">
                <a:ea typeface="ＭＳ Ｐゴシック" panose="020B0600070205080204" pitchFamily="34" charset="-128"/>
              </a:rPr>
              <a:t>Sociological Models of Social Class</a:t>
            </a:r>
          </a:p>
        </p:txBody>
      </p:sp>
      <p:sp>
        <p:nvSpPr>
          <p:cNvPr id="25603" name="Rectangle 2">
            <a:extLst>
              <a:ext uri="{FF2B5EF4-FFF2-40B4-BE49-F238E27FC236}">
                <a16:creationId xmlns:a16="http://schemas.microsoft.com/office/drawing/2014/main" id="{BCA3E32F-7640-49D5-896D-5762397BF7F2}"/>
              </a:ext>
            </a:extLst>
          </p:cNvPr>
          <p:cNvSpPr>
            <a:spLocks noGrp="1" noChangeArrowheads="1"/>
          </p:cNvSpPr>
          <p:nvPr>
            <p:ph idx="1"/>
          </p:nvPr>
        </p:nvSpPr>
        <p:spPr/>
        <p:txBody>
          <a:bodyPr/>
          <a:lstStyle/>
          <a:p>
            <a:r>
              <a:rPr lang="en-US" altLang="en-US">
                <a:ea typeface="ＭＳ Ｐゴシック" panose="020B0600070205080204" pitchFamily="34" charset="-128"/>
              </a:rPr>
              <a:t>Updating Weber (Gilbert and Kahl)</a:t>
            </a:r>
          </a:p>
          <a:p>
            <a:pPr lvl="1"/>
            <a:r>
              <a:rPr lang="en-US" altLang="en-US"/>
              <a:t>Capitalist Class</a:t>
            </a:r>
          </a:p>
          <a:p>
            <a:pPr lvl="1"/>
            <a:r>
              <a:rPr lang="en-US" altLang="en-US"/>
              <a:t>The Upper Middle Class</a:t>
            </a:r>
          </a:p>
          <a:p>
            <a:pPr lvl="1"/>
            <a:r>
              <a:rPr lang="en-US" altLang="en-US"/>
              <a:t>The Lower Middle Class</a:t>
            </a:r>
          </a:p>
          <a:p>
            <a:pPr lvl="1"/>
            <a:r>
              <a:rPr lang="en-US" altLang="en-US"/>
              <a:t>The Working Class</a:t>
            </a:r>
          </a:p>
          <a:p>
            <a:pPr lvl="1"/>
            <a:r>
              <a:rPr lang="en-US" altLang="en-US"/>
              <a:t>The Working Poor</a:t>
            </a:r>
          </a:p>
          <a:p>
            <a:pPr lvl="1"/>
            <a:r>
              <a:rPr lang="en-US" altLang="en-US"/>
              <a:t>The Underclass</a:t>
            </a:r>
          </a:p>
        </p:txBody>
      </p:sp>
      <p:sp>
        <p:nvSpPr>
          <p:cNvPr id="25604" name="Footer Placeholder 3">
            <a:extLst>
              <a:ext uri="{FF2B5EF4-FFF2-40B4-BE49-F238E27FC236}">
                <a16:creationId xmlns:a16="http://schemas.microsoft.com/office/drawing/2014/main" id="{BCC5F8CE-AA3D-48C6-833E-312C091282A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3E4497E3-EB77-4F67-8A6C-99845D38F61A}"/>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27651" name="Picture 4" descr="HSB10F05.eps">
            <a:extLst>
              <a:ext uri="{FF2B5EF4-FFF2-40B4-BE49-F238E27FC236}">
                <a16:creationId xmlns:a16="http://schemas.microsoft.com/office/drawing/2014/main" id="{8A58B009-21C8-43A1-B301-5F83A6700C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762001"/>
            <a:ext cx="801211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id="{31359D6E-752D-4BAA-B515-B0B0EC2A77E2}"/>
              </a:ext>
            </a:extLst>
          </p:cNvPr>
          <p:cNvSpPr txBox="1">
            <a:spLocks noChangeArrowheads="1"/>
          </p:cNvSpPr>
          <p:nvPr/>
        </p:nvSpPr>
        <p:spPr bwMode="auto">
          <a:xfrm>
            <a:off x="1676400" y="228601"/>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The U.S. Social Class Ladder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a:extLst>
              <a:ext uri="{FF2B5EF4-FFF2-40B4-BE49-F238E27FC236}">
                <a16:creationId xmlns:a16="http://schemas.microsoft.com/office/drawing/2014/main" id="{15620728-BB26-4EA2-A5E2-D705C259702C}"/>
              </a:ext>
            </a:extLst>
          </p:cNvPr>
          <p:cNvSpPr>
            <a:spLocks noGrp="1"/>
          </p:cNvSpPr>
          <p:nvPr>
            <p:ph type="title"/>
          </p:nvPr>
        </p:nvSpPr>
        <p:spPr/>
        <p:txBody>
          <a:bodyPr/>
          <a:lstStyle/>
          <a:p>
            <a:r>
              <a:rPr lang="en-US" altLang="en-US">
                <a:ea typeface="ＭＳ Ｐゴシック" panose="020B0600070205080204" pitchFamily="34" charset="-128"/>
              </a:rPr>
              <a:t>Consequences of Social Class</a:t>
            </a:r>
          </a:p>
        </p:txBody>
      </p:sp>
      <p:sp>
        <p:nvSpPr>
          <p:cNvPr id="28675" name="Rectangle 2">
            <a:extLst>
              <a:ext uri="{FF2B5EF4-FFF2-40B4-BE49-F238E27FC236}">
                <a16:creationId xmlns:a16="http://schemas.microsoft.com/office/drawing/2014/main" id="{52318365-C58E-41FF-B2D1-F5BEFBF1FDB9}"/>
              </a:ext>
            </a:extLst>
          </p:cNvPr>
          <p:cNvSpPr>
            <a:spLocks noGrp="1" noChangeArrowheads="1"/>
          </p:cNvSpPr>
          <p:nvPr>
            <p:ph idx="1"/>
          </p:nvPr>
        </p:nvSpPr>
        <p:spPr/>
        <p:txBody>
          <a:bodyPr/>
          <a:lstStyle/>
          <a:p>
            <a:r>
              <a:rPr lang="en-US" altLang="en-US">
                <a:ea typeface="ＭＳ Ｐゴシック" panose="020B0600070205080204" pitchFamily="34" charset="-128"/>
              </a:rPr>
              <a:t> Physical Health</a:t>
            </a:r>
          </a:p>
          <a:p>
            <a:r>
              <a:rPr lang="en-US" altLang="en-US">
                <a:ea typeface="ＭＳ Ｐゴシック" panose="020B0600070205080204" pitchFamily="34" charset="-128"/>
              </a:rPr>
              <a:t> Mental Health</a:t>
            </a:r>
          </a:p>
          <a:p>
            <a:r>
              <a:rPr lang="en-US" altLang="en-US">
                <a:ea typeface="ＭＳ Ｐゴシック" panose="020B0600070205080204" pitchFamily="34" charset="-128"/>
              </a:rPr>
              <a:t>Family Life</a:t>
            </a:r>
          </a:p>
          <a:p>
            <a:pPr lvl="1"/>
            <a:r>
              <a:rPr lang="en-US" altLang="en-US"/>
              <a:t>Choices of Husbands and Wives</a:t>
            </a:r>
          </a:p>
          <a:p>
            <a:pPr lvl="1"/>
            <a:r>
              <a:rPr lang="en-US" altLang="en-US"/>
              <a:t>Divorce</a:t>
            </a:r>
          </a:p>
          <a:p>
            <a:pPr lvl="1"/>
            <a:r>
              <a:rPr lang="en-US" altLang="en-US"/>
              <a:t>Child Rearing</a:t>
            </a:r>
          </a:p>
        </p:txBody>
      </p:sp>
      <p:sp>
        <p:nvSpPr>
          <p:cNvPr id="28676" name="Footer Placeholder 3">
            <a:extLst>
              <a:ext uri="{FF2B5EF4-FFF2-40B4-BE49-F238E27FC236}">
                <a16:creationId xmlns:a16="http://schemas.microsoft.com/office/drawing/2014/main" id="{201925F7-CC31-46C7-B9F4-D71F650BCF2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a:extLst>
              <a:ext uri="{FF2B5EF4-FFF2-40B4-BE49-F238E27FC236}">
                <a16:creationId xmlns:a16="http://schemas.microsoft.com/office/drawing/2014/main" id="{5CA388E7-0801-4FE8-A0AE-1600E39B1F50}"/>
              </a:ext>
            </a:extLst>
          </p:cNvPr>
          <p:cNvSpPr>
            <a:spLocks noGrp="1"/>
          </p:cNvSpPr>
          <p:nvPr>
            <p:ph type="title"/>
          </p:nvPr>
        </p:nvSpPr>
        <p:spPr/>
        <p:txBody>
          <a:bodyPr/>
          <a:lstStyle/>
          <a:p>
            <a:r>
              <a:rPr lang="en-US" altLang="en-US">
                <a:ea typeface="ＭＳ Ｐゴシック" panose="020B0600070205080204" pitchFamily="34" charset="-128"/>
              </a:rPr>
              <a:t>What is Social Class?</a:t>
            </a:r>
          </a:p>
        </p:txBody>
      </p:sp>
      <p:sp>
        <p:nvSpPr>
          <p:cNvPr id="8195" name="Rectangle 2">
            <a:extLst>
              <a:ext uri="{FF2B5EF4-FFF2-40B4-BE49-F238E27FC236}">
                <a16:creationId xmlns:a16="http://schemas.microsoft.com/office/drawing/2014/main" id="{01DFBAF1-8EDD-48FF-BBDD-9AC09CCB7E3E}"/>
              </a:ext>
            </a:extLst>
          </p:cNvPr>
          <p:cNvSpPr>
            <a:spLocks noGrp="1" noChangeArrowheads="1"/>
          </p:cNvSpPr>
          <p:nvPr>
            <p:ph idx="1"/>
          </p:nvPr>
        </p:nvSpPr>
        <p:spPr/>
        <p:txBody>
          <a:bodyPr/>
          <a:lstStyle/>
          <a:p>
            <a:r>
              <a:rPr lang="en-US" altLang="en-US">
                <a:ea typeface="ＭＳ Ｐゴシック" panose="020B0600070205080204" pitchFamily="34" charset="-128"/>
              </a:rPr>
              <a:t> </a:t>
            </a:r>
            <a:r>
              <a:rPr lang="en-US" altLang="en-US" b="1">
                <a:ea typeface="ＭＳ Ｐゴシック" panose="020B0600070205080204" pitchFamily="34" charset="-128"/>
              </a:rPr>
              <a:t>Definition:  </a:t>
            </a:r>
            <a:r>
              <a:rPr lang="en-US" altLang="en-US">
                <a:ea typeface="ＭＳ Ｐゴシック" panose="020B0600070205080204" pitchFamily="34" charset="-128"/>
              </a:rPr>
              <a:t>A large group of people who rank close to one another in property, prestige, and power.</a:t>
            </a:r>
          </a:p>
        </p:txBody>
      </p:sp>
      <p:sp>
        <p:nvSpPr>
          <p:cNvPr id="8196" name="Footer Placeholder 3">
            <a:extLst>
              <a:ext uri="{FF2B5EF4-FFF2-40B4-BE49-F238E27FC236}">
                <a16:creationId xmlns:a16="http://schemas.microsoft.com/office/drawing/2014/main" id="{6F0BC17E-A521-4DD8-BB04-E98B0642837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a:extLst>
              <a:ext uri="{FF2B5EF4-FFF2-40B4-BE49-F238E27FC236}">
                <a16:creationId xmlns:a16="http://schemas.microsoft.com/office/drawing/2014/main" id="{B4B9E665-C1C7-465B-8F2D-3D276EF56117}"/>
              </a:ext>
            </a:extLst>
          </p:cNvPr>
          <p:cNvSpPr>
            <a:spLocks noGrp="1"/>
          </p:cNvSpPr>
          <p:nvPr>
            <p:ph type="title"/>
          </p:nvPr>
        </p:nvSpPr>
        <p:spPr/>
        <p:txBody>
          <a:bodyPr/>
          <a:lstStyle/>
          <a:p>
            <a:r>
              <a:rPr lang="en-US" altLang="en-US">
                <a:ea typeface="ＭＳ Ｐゴシック" panose="020B0600070205080204" pitchFamily="34" charset="-128"/>
              </a:rPr>
              <a:t>Consequences of Social Class</a:t>
            </a:r>
          </a:p>
        </p:txBody>
      </p:sp>
      <p:sp>
        <p:nvSpPr>
          <p:cNvPr id="30723" name="Rectangle 2">
            <a:extLst>
              <a:ext uri="{FF2B5EF4-FFF2-40B4-BE49-F238E27FC236}">
                <a16:creationId xmlns:a16="http://schemas.microsoft.com/office/drawing/2014/main" id="{97CD8FB1-BC91-417F-BC89-AEC88838B634}"/>
              </a:ext>
            </a:extLst>
          </p:cNvPr>
          <p:cNvSpPr>
            <a:spLocks noGrp="1" noChangeArrowheads="1"/>
          </p:cNvSpPr>
          <p:nvPr>
            <p:ph idx="1"/>
          </p:nvPr>
        </p:nvSpPr>
        <p:spPr/>
        <p:txBody>
          <a:bodyPr/>
          <a:lstStyle/>
          <a:p>
            <a:r>
              <a:rPr lang="en-US" altLang="en-US">
                <a:ea typeface="ＭＳ Ｐゴシック" panose="020B0600070205080204" pitchFamily="34" charset="-128"/>
              </a:rPr>
              <a:t> Education</a:t>
            </a:r>
          </a:p>
          <a:p>
            <a:r>
              <a:rPr lang="en-US" altLang="en-US">
                <a:ea typeface="ＭＳ Ｐゴシック" panose="020B0600070205080204" pitchFamily="34" charset="-128"/>
              </a:rPr>
              <a:t> Religion</a:t>
            </a:r>
          </a:p>
          <a:p>
            <a:r>
              <a:rPr lang="en-US" altLang="en-US">
                <a:ea typeface="ＭＳ Ｐゴシック" panose="020B0600070205080204" pitchFamily="34" charset="-128"/>
              </a:rPr>
              <a:t> Politics</a:t>
            </a:r>
          </a:p>
          <a:p>
            <a:r>
              <a:rPr lang="en-US" altLang="en-US">
                <a:ea typeface="ＭＳ Ｐゴシック" panose="020B0600070205080204" pitchFamily="34" charset="-128"/>
              </a:rPr>
              <a:t>Crime and the Judicial System</a:t>
            </a:r>
          </a:p>
        </p:txBody>
      </p:sp>
      <p:sp>
        <p:nvSpPr>
          <p:cNvPr id="30724" name="Footer Placeholder 3">
            <a:extLst>
              <a:ext uri="{FF2B5EF4-FFF2-40B4-BE49-F238E27FC236}">
                <a16:creationId xmlns:a16="http://schemas.microsoft.com/office/drawing/2014/main" id="{F7452747-F418-43A8-B259-570A55E20E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CBE396F1-EA9A-4E16-BB8D-BCC734639C4A}"/>
              </a:ext>
            </a:extLst>
          </p:cNvPr>
          <p:cNvSpPr>
            <a:spLocks noGrp="1"/>
          </p:cNvSpPr>
          <p:nvPr>
            <p:ph type="title"/>
          </p:nvPr>
        </p:nvSpPr>
        <p:spPr/>
        <p:txBody>
          <a:bodyPr/>
          <a:lstStyle/>
          <a:p>
            <a:r>
              <a:rPr lang="en-US" altLang="en-US">
                <a:ea typeface="ＭＳ Ｐゴシック" panose="020B0600070205080204" pitchFamily="34" charset="-128"/>
              </a:rPr>
              <a:t>Social Mobility</a:t>
            </a:r>
          </a:p>
        </p:txBody>
      </p:sp>
      <p:sp>
        <p:nvSpPr>
          <p:cNvPr id="32771" name="Rectangle 2">
            <a:extLst>
              <a:ext uri="{FF2B5EF4-FFF2-40B4-BE49-F238E27FC236}">
                <a16:creationId xmlns:a16="http://schemas.microsoft.com/office/drawing/2014/main" id="{0D1CFF98-6353-4140-BFA9-143EDDF2CB5F}"/>
              </a:ext>
            </a:extLst>
          </p:cNvPr>
          <p:cNvSpPr>
            <a:spLocks noGrp="1" noChangeArrowheads="1"/>
          </p:cNvSpPr>
          <p:nvPr>
            <p:ph idx="1"/>
          </p:nvPr>
        </p:nvSpPr>
        <p:spPr/>
        <p:txBody>
          <a:bodyPr/>
          <a:lstStyle/>
          <a:p>
            <a:r>
              <a:rPr lang="en-US" altLang="en-US" b="1">
                <a:ea typeface="ＭＳ Ｐゴシック" panose="020B0600070205080204" pitchFamily="34" charset="-128"/>
              </a:rPr>
              <a:t>Intergenerational: </a:t>
            </a:r>
            <a:r>
              <a:rPr lang="en-US" altLang="en-US">
                <a:ea typeface="ＭＳ Ｐゴシック" panose="020B0600070205080204" pitchFamily="34" charset="-128"/>
              </a:rPr>
              <a:t>The change that family members make in social class from one generation to the next.</a:t>
            </a:r>
          </a:p>
          <a:p>
            <a:r>
              <a:rPr lang="en-US" altLang="en-US" b="1">
                <a:ea typeface="ＭＳ Ｐゴシック" panose="020B0600070205080204" pitchFamily="34" charset="-128"/>
              </a:rPr>
              <a:t>Upward:</a:t>
            </a:r>
            <a:r>
              <a:rPr lang="en-US" altLang="en-US">
                <a:ea typeface="ＭＳ Ｐゴシック" panose="020B0600070205080204" pitchFamily="34" charset="-128"/>
              </a:rPr>
              <a:t>  Movement up the social class ladder. </a:t>
            </a:r>
          </a:p>
          <a:p>
            <a:r>
              <a:rPr lang="en-US" altLang="en-US" b="1">
                <a:ea typeface="ＭＳ Ｐゴシック" panose="020B0600070205080204" pitchFamily="34" charset="-128"/>
              </a:rPr>
              <a:t>Downward:  </a:t>
            </a:r>
            <a:r>
              <a:rPr lang="en-US" altLang="en-US">
                <a:ea typeface="ＭＳ Ｐゴシック" panose="020B0600070205080204" pitchFamily="34" charset="-128"/>
              </a:rPr>
              <a:t>Movement down the social class ladder. </a:t>
            </a:r>
          </a:p>
        </p:txBody>
      </p:sp>
      <p:sp>
        <p:nvSpPr>
          <p:cNvPr id="32772" name="Footer Placeholder 3">
            <a:extLst>
              <a:ext uri="{FF2B5EF4-FFF2-40B4-BE49-F238E27FC236}">
                <a16:creationId xmlns:a16="http://schemas.microsoft.com/office/drawing/2014/main" id="{314B9925-7CBE-4D98-9EC9-E63A8CE0B0A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a:extLst>
              <a:ext uri="{FF2B5EF4-FFF2-40B4-BE49-F238E27FC236}">
                <a16:creationId xmlns:a16="http://schemas.microsoft.com/office/drawing/2014/main" id="{43659D0E-7A0F-4ABC-A587-8CD94A91F600}"/>
              </a:ext>
            </a:extLst>
          </p:cNvPr>
          <p:cNvSpPr>
            <a:spLocks noGrp="1"/>
          </p:cNvSpPr>
          <p:nvPr>
            <p:ph type="title"/>
          </p:nvPr>
        </p:nvSpPr>
        <p:spPr/>
        <p:txBody>
          <a:bodyPr/>
          <a:lstStyle/>
          <a:p>
            <a:r>
              <a:rPr lang="en-US" altLang="en-US">
                <a:ea typeface="ＭＳ Ｐゴシック" panose="020B0600070205080204" pitchFamily="34" charset="-128"/>
              </a:rPr>
              <a:t>Social Mobility</a:t>
            </a:r>
          </a:p>
        </p:txBody>
      </p:sp>
      <p:sp>
        <p:nvSpPr>
          <p:cNvPr id="34819" name="Rectangle 2">
            <a:extLst>
              <a:ext uri="{FF2B5EF4-FFF2-40B4-BE49-F238E27FC236}">
                <a16:creationId xmlns:a16="http://schemas.microsoft.com/office/drawing/2014/main" id="{D95ED29F-54A8-4079-B25F-1AC3D7E6E4F5}"/>
              </a:ext>
            </a:extLst>
          </p:cNvPr>
          <p:cNvSpPr>
            <a:spLocks noGrp="1" noChangeArrowheads="1"/>
          </p:cNvSpPr>
          <p:nvPr>
            <p:ph idx="1"/>
          </p:nvPr>
        </p:nvSpPr>
        <p:spPr>
          <a:xfrm>
            <a:off x="1981200" y="1295401"/>
            <a:ext cx="8229600" cy="4525963"/>
          </a:xfrm>
        </p:spPr>
        <p:txBody>
          <a:bodyPr/>
          <a:lstStyle/>
          <a:p>
            <a:r>
              <a:rPr lang="en-US" altLang="en-US" b="1">
                <a:ea typeface="ＭＳ Ｐゴシック" panose="020B0600070205080204" pitchFamily="34" charset="-128"/>
              </a:rPr>
              <a:t>Structural:  </a:t>
            </a:r>
            <a:r>
              <a:rPr lang="en-US" altLang="en-US">
                <a:ea typeface="ＭＳ Ｐゴシック" panose="020B0600070205080204" pitchFamily="34" charset="-128"/>
              </a:rPr>
              <a:t>Movement up or down the social class ladder that is due to changes in the structure of society, not to individual efforts. </a:t>
            </a:r>
          </a:p>
          <a:p>
            <a:r>
              <a:rPr lang="en-US" altLang="en-US" b="1">
                <a:ea typeface="ＭＳ Ｐゴシック" panose="020B0600070205080204" pitchFamily="34" charset="-128"/>
              </a:rPr>
              <a:t>Exchange:</a:t>
            </a:r>
            <a:r>
              <a:rPr lang="en-US" altLang="en-US">
                <a:ea typeface="ＭＳ Ｐゴシック" panose="020B0600070205080204" pitchFamily="34" charset="-128"/>
              </a:rPr>
              <a:t>  About the same numbers of people moving up and down the social class ladder, such that, on balance, the social class system shows little change. </a:t>
            </a:r>
          </a:p>
          <a:p>
            <a:r>
              <a:rPr lang="en-US" altLang="en-US">
                <a:ea typeface="ＭＳ Ｐゴシック" panose="020B0600070205080204" pitchFamily="34" charset="-128"/>
              </a:rPr>
              <a:t>Women and Social Mobility</a:t>
            </a:r>
          </a:p>
        </p:txBody>
      </p:sp>
      <p:sp>
        <p:nvSpPr>
          <p:cNvPr id="34820" name="Footer Placeholder 3">
            <a:extLst>
              <a:ext uri="{FF2B5EF4-FFF2-40B4-BE49-F238E27FC236}">
                <a16:creationId xmlns:a16="http://schemas.microsoft.com/office/drawing/2014/main" id="{10844867-0571-47BA-899E-D024EA5A450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48293577-AEB1-43E7-BB3F-4706706BBF7D}"/>
              </a:ext>
            </a:extLst>
          </p:cNvPr>
          <p:cNvSpPr>
            <a:spLocks noGrp="1"/>
          </p:cNvSpPr>
          <p:nvPr>
            <p:ph type="title"/>
          </p:nvPr>
        </p:nvSpPr>
        <p:spPr>
          <a:xfrm>
            <a:off x="1981200" y="228600"/>
            <a:ext cx="8229600" cy="1143000"/>
          </a:xfrm>
        </p:spPr>
        <p:txBody>
          <a:bodyPr/>
          <a:lstStyle/>
          <a:p>
            <a:r>
              <a:rPr lang="en-US" altLang="en-US">
                <a:ea typeface="ＭＳ Ｐゴシック" panose="020B0600070205080204" pitchFamily="34" charset="-128"/>
              </a:rPr>
              <a:t>Poverty</a:t>
            </a:r>
          </a:p>
        </p:txBody>
      </p:sp>
      <p:sp>
        <p:nvSpPr>
          <p:cNvPr id="36867" name="Content Placeholder 2">
            <a:extLst>
              <a:ext uri="{FF2B5EF4-FFF2-40B4-BE49-F238E27FC236}">
                <a16:creationId xmlns:a16="http://schemas.microsoft.com/office/drawing/2014/main" id="{B5C321F6-9E75-4ED8-A83C-384750605210}"/>
              </a:ext>
            </a:extLst>
          </p:cNvPr>
          <p:cNvSpPr>
            <a:spLocks noGrp="1"/>
          </p:cNvSpPr>
          <p:nvPr>
            <p:ph idx="1"/>
          </p:nvPr>
        </p:nvSpPr>
        <p:spPr>
          <a:xfrm>
            <a:off x="1981200" y="1371601"/>
            <a:ext cx="8229600" cy="4525963"/>
          </a:xfrm>
        </p:spPr>
        <p:txBody>
          <a:bodyPr/>
          <a:lstStyle/>
          <a:p>
            <a:r>
              <a:rPr lang="en-US" altLang="en-US" sz="2800" b="1">
                <a:ea typeface="ＭＳ Ｐゴシック" panose="020B0600070205080204" pitchFamily="34" charset="-128"/>
              </a:rPr>
              <a:t>Poverty line: </a:t>
            </a:r>
            <a:r>
              <a:rPr lang="en-US" altLang="en-US" sz="2800">
                <a:ea typeface="ＭＳ Ｐゴシック" panose="020B0600070205080204" pitchFamily="34" charset="-128"/>
              </a:rPr>
              <a:t>Official measure of poverty; calculated to include incomes that are less than three times a low-cost food budget.</a:t>
            </a:r>
          </a:p>
          <a:p>
            <a:r>
              <a:rPr lang="en-US" altLang="en-US" sz="2800">
                <a:ea typeface="ＭＳ Ｐゴシック" panose="020B0600070205080204" pitchFamily="34" charset="-128"/>
              </a:rPr>
              <a:t>Who Are the Poor?</a:t>
            </a:r>
          </a:p>
          <a:p>
            <a:pPr lvl="1"/>
            <a:r>
              <a:rPr lang="en-US" altLang="en-US"/>
              <a:t>The Geography of Poverty</a:t>
            </a:r>
          </a:p>
          <a:p>
            <a:pPr lvl="1"/>
            <a:r>
              <a:rPr lang="en-US" altLang="en-US"/>
              <a:t>Race–Ethnicity</a:t>
            </a:r>
          </a:p>
          <a:p>
            <a:pPr lvl="1"/>
            <a:r>
              <a:rPr lang="en-US" altLang="en-US"/>
              <a:t>Education</a:t>
            </a:r>
          </a:p>
          <a:p>
            <a:pPr lvl="1"/>
            <a:r>
              <a:rPr lang="en-US" altLang="en-US"/>
              <a:t>The Feminization of Poverty</a:t>
            </a:r>
          </a:p>
          <a:p>
            <a:pPr lvl="1"/>
            <a:r>
              <a:rPr lang="en-US" altLang="en-US"/>
              <a:t>Old Age</a:t>
            </a:r>
          </a:p>
        </p:txBody>
      </p:sp>
      <p:sp>
        <p:nvSpPr>
          <p:cNvPr id="36868" name="Footer Placeholder 3">
            <a:extLst>
              <a:ext uri="{FF2B5EF4-FFF2-40B4-BE49-F238E27FC236}">
                <a16:creationId xmlns:a16="http://schemas.microsoft.com/office/drawing/2014/main" id="{A54A3414-D218-4BCE-8A39-044DACEFF6C4}"/>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a:extLst>
              <a:ext uri="{FF2B5EF4-FFF2-40B4-BE49-F238E27FC236}">
                <a16:creationId xmlns:a16="http://schemas.microsoft.com/office/drawing/2014/main" id="{0A17AC5B-EC45-4ACF-B44B-1EEA641C9CF6}"/>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37891" name="Picture 4" descr="HSB10F06.eps">
            <a:extLst>
              <a:ext uri="{FF2B5EF4-FFF2-40B4-BE49-F238E27FC236}">
                <a16:creationId xmlns:a16="http://schemas.microsoft.com/office/drawing/2014/main" id="{31C5611C-035B-4405-9A4A-6E7062A530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143000"/>
            <a:ext cx="90916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a:extLst>
              <a:ext uri="{FF2B5EF4-FFF2-40B4-BE49-F238E27FC236}">
                <a16:creationId xmlns:a16="http://schemas.microsoft.com/office/drawing/2014/main" id="{72A17BB0-1805-4DBD-87C6-C439E5B3D0C7}"/>
              </a:ext>
            </a:extLst>
          </p:cNvPr>
          <p:cNvSpPr txBox="1">
            <a:spLocks noChangeArrowheads="1"/>
          </p:cNvSpPr>
          <p:nvPr/>
        </p:nvSpPr>
        <p:spPr bwMode="auto">
          <a:xfrm>
            <a:off x="1752600" y="228601"/>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Patterns of Poverty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a:extLst>
              <a:ext uri="{FF2B5EF4-FFF2-40B4-BE49-F238E27FC236}">
                <a16:creationId xmlns:a16="http://schemas.microsoft.com/office/drawing/2014/main" id="{2A9CBEE8-032D-48D7-B796-3BDF65BA0350}"/>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38915" name="Picture 4" descr="HSB10F07.eps">
            <a:extLst>
              <a:ext uri="{FF2B5EF4-FFF2-40B4-BE49-F238E27FC236}">
                <a16:creationId xmlns:a16="http://schemas.microsoft.com/office/drawing/2014/main" id="{46DB0D28-5FBC-4EE3-8EA9-2A84771754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D606DE3A-6AC2-4B35-B689-E97F8E348A98}"/>
              </a:ext>
            </a:extLst>
          </p:cNvPr>
          <p:cNvSpPr txBox="1">
            <a:spLocks noChangeArrowheads="1"/>
          </p:cNvSpPr>
          <p:nvPr/>
        </p:nvSpPr>
        <p:spPr bwMode="auto">
          <a:xfrm>
            <a:off x="1524000" y="22860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Race-Ethnicity and U.S. Poverty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a:extLst>
              <a:ext uri="{FF2B5EF4-FFF2-40B4-BE49-F238E27FC236}">
                <a16:creationId xmlns:a16="http://schemas.microsoft.com/office/drawing/2014/main" id="{90D7F409-B377-4770-903C-CF4F59D41C32}"/>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39939" name="Picture 4" descr="HSB10F08.eps">
            <a:extLst>
              <a:ext uri="{FF2B5EF4-FFF2-40B4-BE49-F238E27FC236}">
                <a16:creationId xmlns:a16="http://schemas.microsoft.com/office/drawing/2014/main" id="{5A7820D2-C897-486E-80C0-9E0A6414C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84597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a:extLst>
              <a:ext uri="{FF2B5EF4-FFF2-40B4-BE49-F238E27FC236}">
                <a16:creationId xmlns:a16="http://schemas.microsoft.com/office/drawing/2014/main" id="{D8D0BDD8-0F30-4E5D-81E5-372338849536}"/>
              </a:ext>
            </a:extLst>
          </p:cNvPr>
          <p:cNvSpPr txBox="1">
            <a:spLocks noChangeArrowheads="1"/>
          </p:cNvSpPr>
          <p:nvPr/>
        </p:nvSpPr>
        <p:spPr bwMode="auto">
          <a:xfrm>
            <a:off x="1828800" y="304801"/>
            <a:ext cx="861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Who Ends Up Poor? Poverty by Education and Race-Ethnicity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A3C21429-6969-47D8-B165-D2B7EB9C080B}"/>
              </a:ext>
            </a:extLst>
          </p:cNvPr>
          <p:cNvSpPr>
            <a:spLocks noGrp="1"/>
          </p:cNvSpPr>
          <p:nvPr>
            <p:ph type="title"/>
          </p:nvPr>
        </p:nvSpPr>
        <p:spPr>
          <a:xfrm>
            <a:off x="1981200" y="228600"/>
            <a:ext cx="8229600" cy="1143000"/>
          </a:xfrm>
        </p:spPr>
        <p:txBody>
          <a:bodyPr/>
          <a:lstStyle/>
          <a:p>
            <a:r>
              <a:rPr lang="en-US" altLang="en-US">
                <a:ea typeface="ＭＳ Ｐゴシック" panose="020B0600070205080204" pitchFamily="34" charset="-128"/>
              </a:rPr>
              <a:t>Poverty</a:t>
            </a:r>
          </a:p>
        </p:txBody>
      </p:sp>
      <p:sp>
        <p:nvSpPr>
          <p:cNvPr id="40963" name="Content Placeholder 2">
            <a:extLst>
              <a:ext uri="{FF2B5EF4-FFF2-40B4-BE49-F238E27FC236}">
                <a16:creationId xmlns:a16="http://schemas.microsoft.com/office/drawing/2014/main" id="{613B7A1E-3CDF-4603-AC77-5D5193C45A3F}"/>
              </a:ext>
            </a:extLst>
          </p:cNvPr>
          <p:cNvSpPr>
            <a:spLocks noGrp="1"/>
          </p:cNvSpPr>
          <p:nvPr>
            <p:ph idx="1"/>
          </p:nvPr>
        </p:nvSpPr>
        <p:spPr>
          <a:xfrm>
            <a:off x="1981200" y="1371601"/>
            <a:ext cx="8229600" cy="4525963"/>
          </a:xfrm>
        </p:spPr>
        <p:txBody>
          <a:bodyPr/>
          <a:lstStyle/>
          <a:p>
            <a:pPr lvl="1"/>
            <a:r>
              <a:rPr lang="en-US" altLang="en-US" sz="3200" b="1"/>
              <a:t>The Feminization of Poverty:</a:t>
            </a:r>
            <a:r>
              <a:rPr lang="en-US" altLang="en-US" sz="3200"/>
              <a:t>  Refers to the situation that most poor families in the U.S. are headed by women.</a:t>
            </a:r>
          </a:p>
        </p:txBody>
      </p:sp>
      <p:sp>
        <p:nvSpPr>
          <p:cNvPr id="40964" name="Footer Placeholder 3">
            <a:extLst>
              <a:ext uri="{FF2B5EF4-FFF2-40B4-BE49-F238E27FC236}">
                <a16:creationId xmlns:a16="http://schemas.microsoft.com/office/drawing/2014/main" id="{2D066522-AE40-42CF-A088-E9A30E7F76E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a:extLst>
              <a:ext uri="{FF2B5EF4-FFF2-40B4-BE49-F238E27FC236}">
                <a16:creationId xmlns:a16="http://schemas.microsoft.com/office/drawing/2014/main" id="{87EC309A-FC76-4E80-8110-57B57B871D76}"/>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41987" name="Picture 4" descr="HSB10F09.eps">
            <a:extLst>
              <a:ext uri="{FF2B5EF4-FFF2-40B4-BE49-F238E27FC236}">
                <a16:creationId xmlns:a16="http://schemas.microsoft.com/office/drawing/2014/main" id="{8952862B-A635-498C-9D09-C6D9290035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066800"/>
            <a:ext cx="75057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id="{B19E350B-BA64-436B-BB26-67545781B047}"/>
              </a:ext>
            </a:extLst>
          </p:cNvPr>
          <p:cNvSpPr txBox="1">
            <a:spLocks noChangeArrowheads="1"/>
          </p:cNvSpPr>
          <p:nvPr/>
        </p:nvSpPr>
        <p:spPr bwMode="auto">
          <a:xfrm>
            <a:off x="1905000" y="304801"/>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Births to Single Mothers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C2553118-2101-4259-96B1-C42960CBB8CF}"/>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43011" name="Picture 4" descr="HSB10F10.eps">
            <a:extLst>
              <a:ext uri="{FF2B5EF4-FFF2-40B4-BE49-F238E27FC236}">
                <a16:creationId xmlns:a16="http://schemas.microsoft.com/office/drawing/2014/main" id="{B59E9974-80B8-4750-8A0F-980BE99980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1" y="533401"/>
            <a:ext cx="5745163"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a:extLst>
              <a:ext uri="{FF2B5EF4-FFF2-40B4-BE49-F238E27FC236}">
                <a16:creationId xmlns:a16="http://schemas.microsoft.com/office/drawing/2014/main" id="{396E1604-A556-49A2-B817-69E82D817580}"/>
              </a:ext>
            </a:extLst>
          </p:cNvPr>
          <p:cNvSpPr txBox="1">
            <a:spLocks noChangeArrowheads="1"/>
          </p:cNvSpPr>
          <p:nvPr/>
        </p:nvSpPr>
        <p:spPr bwMode="auto">
          <a:xfrm>
            <a:off x="1752600" y="3810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How Long Does Poverty Last?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a:extLst>
              <a:ext uri="{FF2B5EF4-FFF2-40B4-BE49-F238E27FC236}">
                <a16:creationId xmlns:a16="http://schemas.microsoft.com/office/drawing/2014/main" id="{685E8E5C-5836-4E4D-B0D4-2FBF933FAABB}"/>
              </a:ext>
            </a:extLst>
          </p:cNvPr>
          <p:cNvSpPr>
            <a:spLocks noGrp="1"/>
          </p:cNvSpPr>
          <p:nvPr>
            <p:ph type="title"/>
          </p:nvPr>
        </p:nvSpPr>
        <p:spPr>
          <a:xfrm>
            <a:off x="1981200" y="152400"/>
            <a:ext cx="8229600" cy="1143000"/>
          </a:xfrm>
        </p:spPr>
        <p:txBody>
          <a:bodyPr/>
          <a:lstStyle/>
          <a:p>
            <a:r>
              <a:rPr lang="en-US" altLang="en-US">
                <a:ea typeface="ＭＳ Ｐゴシック" panose="020B0600070205080204" pitchFamily="34" charset="-128"/>
              </a:rPr>
              <a:t>What is Social Class?</a:t>
            </a:r>
          </a:p>
        </p:txBody>
      </p:sp>
      <p:sp>
        <p:nvSpPr>
          <p:cNvPr id="10243" name="Rectangle 2">
            <a:extLst>
              <a:ext uri="{FF2B5EF4-FFF2-40B4-BE49-F238E27FC236}">
                <a16:creationId xmlns:a16="http://schemas.microsoft.com/office/drawing/2014/main" id="{F9344229-189F-488A-A23D-476D3CFEF008}"/>
              </a:ext>
            </a:extLst>
          </p:cNvPr>
          <p:cNvSpPr>
            <a:spLocks noGrp="1" noChangeArrowheads="1"/>
          </p:cNvSpPr>
          <p:nvPr>
            <p:ph idx="1"/>
          </p:nvPr>
        </p:nvSpPr>
        <p:spPr>
          <a:xfrm>
            <a:off x="1905000" y="1447801"/>
            <a:ext cx="8229600" cy="4525963"/>
          </a:xfrm>
        </p:spPr>
        <p:txBody>
          <a:bodyPr/>
          <a:lstStyle/>
          <a:p>
            <a:r>
              <a:rPr lang="en-US" altLang="en-US">
                <a:ea typeface="ＭＳ Ｐゴシック" panose="020B0600070205080204" pitchFamily="34" charset="-128"/>
              </a:rPr>
              <a:t> </a:t>
            </a:r>
            <a:r>
              <a:rPr lang="en-US" altLang="en-US" b="1">
                <a:ea typeface="ＭＳ Ｐゴシック" panose="020B0600070205080204" pitchFamily="34" charset="-128"/>
              </a:rPr>
              <a:t>Property</a:t>
            </a:r>
            <a:r>
              <a:rPr lang="en-US" altLang="en-US">
                <a:ea typeface="ＭＳ Ｐゴシック" panose="020B0600070205080204" pitchFamily="34" charset="-128"/>
              </a:rPr>
              <a:t>: material possessions: animals, bank accounts, bonds, buildings, businesses, cars, machinery, jewelry, furniture, land, and stocks </a:t>
            </a:r>
          </a:p>
          <a:p>
            <a:pPr lvl="1"/>
            <a:r>
              <a:rPr lang="en-US" altLang="en-US"/>
              <a:t>Distinction Between Wealth and Income</a:t>
            </a:r>
          </a:p>
          <a:p>
            <a:pPr lvl="1"/>
            <a:r>
              <a:rPr lang="en-US" altLang="en-US"/>
              <a:t>Wealth: The total value of everything someone owns, minus the debts. </a:t>
            </a:r>
          </a:p>
          <a:p>
            <a:pPr lvl="1"/>
            <a:r>
              <a:rPr lang="en-US" altLang="en-US"/>
              <a:t>Income: Money received, usually from a job, business, or assets. </a:t>
            </a:r>
          </a:p>
        </p:txBody>
      </p:sp>
      <p:sp>
        <p:nvSpPr>
          <p:cNvPr id="10244" name="Footer Placeholder 3">
            <a:extLst>
              <a:ext uri="{FF2B5EF4-FFF2-40B4-BE49-F238E27FC236}">
                <a16:creationId xmlns:a16="http://schemas.microsoft.com/office/drawing/2014/main" id="{4194E652-E054-41E9-B7EB-DD9604053FE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5">
            <a:extLst>
              <a:ext uri="{FF2B5EF4-FFF2-40B4-BE49-F238E27FC236}">
                <a16:creationId xmlns:a16="http://schemas.microsoft.com/office/drawing/2014/main" id="{8E8DCEEC-B970-4DF6-8A75-84423F876B24}"/>
              </a:ext>
            </a:extLst>
          </p:cNvPr>
          <p:cNvSpPr>
            <a:spLocks noGrp="1"/>
          </p:cNvSpPr>
          <p:nvPr>
            <p:ph type="title"/>
          </p:nvPr>
        </p:nvSpPr>
        <p:spPr/>
        <p:txBody>
          <a:bodyPr/>
          <a:lstStyle/>
          <a:p>
            <a:r>
              <a:rPr lang="en-US" altLang="en-US">
                <a:ea typeface="ＭＳ Ｐゴシック" panose="020B0600070205080204" pitchFamily="34" charset="-128"/>
              </a:rPr>
              <a:t>Why are People Poor?</a:t>
            </a:r>
          </a:p>
        </p:txBody>
      </p:sp>
      <p:sp>
        <p:nvSpPr>
          <p:cNvPr id="44035" name="Rectangle 2">
            <a:extLst>
              <a:ext uri="{FF2B5EF4-FFF2-40B4-BE49-F238E27FC236}">
                <a16:creationId xmlns:a16="http://schemas.microsoft.com/office/drawing/2014/main" id="{E1004CFA-67A4-4708-A231-3369FFE206F4}"/>
              </a:ext>
            </a:extLst>
          </p:cNvPr>
          <p:cNvSpPr>
            <a:spLocks noGrp="1" noChangeArrowheads="1"/>
          </p:cNvSpPr>
          <p:nvPr>
            <p:ph idx="1"/>
          </p:nvPr>
        </p:nvSpPr>
        <p:spPr/>
        <p:txBody>
          <a:bodyPr/>
          <a:lstStyle/>
          <a:p>
            <a:r>
              <a:rPr lang="en-US" altLang="en-US">
                <a:ea typeface="ＭＳ Ｐゴシック" panose="020B0600070205080204" pitchFamily="34" charset="-128"/>
              </a:rPr>
              <a:t>Social Structure</a:t>
            </a:r>
          </a:p>
          <a:p>
            <a:pPr lvl="1"/>
            <a:r>
              <a:rPr lang="en-US" altLang="en-US"/>
              <a:t>Features of society deny some people access to education or training in job skills</a:t>
            </a:r>
          </a:p>
          <a:p>
            <a:r>
              <a:rPr lang="en-US" altLang="en-US">
                <a:ea typeface="ＭＳ Ｐゴシック" panose="020B0600070205080204" pitchFamily="34" charset="-128"/>
              </a:rPr>
              <a:t>Characteristics of individuals</a:t>
            </a:r>
          </a:p>
          <a:p>
            <a:r>
              <a:rPr lang="en-US" altLang="en-US">
                <a:ea typeface="ＭＳ Ｐゴシック" panose="020B0600070205080204" pitchFamily="34" charset="-128"/>
              </a:rPr>
              <a:t>Poverty triggers</a:t>
            </a:r>
          </a:p>
        </p:txBody>
      </p:sp>
      <p:sp>
        <p:nvSpPr>
          <p:cNvPr id="44036" name="Footer Placeholder 3">
            <a:extLst>
              <a:ext uri="{FF2B5EF4-FFF2-40B4-BE49-F238E27FC236}">
                <a16:creationId xmlns:a16="http://schemas.microsoft.com/office/drawing/2014/main" id="{8284DC76-17E0-47BF-A145-97586301A7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76341C4-DE9C-40BB-8A86-675B7FCC6E64}"/>
              </a:ext>
            </a:extLst>
          </p:cNvPr>
          <p:cNvSpPr>
            <a:spLocks noGrp="1"/>
          </p:cNvSpPr>
          <p:nvPr>
            <p:ph type="title"/>
          </p:nvPr>
        </p:nvSpPr>
        <p:spPr/>
        <p:txBody>
          <a:bodyPr/>
          <a:lstStyle/>
          <a:p>
            <a:r>
              <a:rPr lang="en-US" altLang="en-US">
                <a:ea typeface="ＭＳ Ｐゴシック" panose="020B0600070205080204" pitchFamily="34" charset="-128"/>
              </a:rPr>
              <a:t>Welfare Reform</a:t>
            </a:r>
          </a:p>
        </p:txBody>
      </p:sp>
      <p:sp>
        <p:nvSpPr>
          <p:cNvPr id="46083" name="Content Placeholder 2">
            <a:extLst>
              <a:ext uri="{FF2B5EF4-FFF2-40B4-BE49-F238E27FC236}">
                <a16:creationId xmlns:a16="http://schemas.microsoft.com/office/drawing/2014/main" id="{C3E612DC-8AE0-4D83-9FDF-B6DA057ED9F7}"/>
              </a:ext>
            </a:extLst>
          </p:cNvPr>
          <p:cNvSpPr>
            <a:spLocks noGrp="1"/>
          </p:cNvSpPr>
          <p:nvPr>
            <p:ph idx="1"/>
          </p:nvPr>
        </p:nvSpPr>
        <p:spPr/>
        <p:txBody>
          <a:bodyPr/>
          <a:lstStyle/>
          <a:p>
            <a:r>
              <a:rPr lang="en-US" altLang="en-US">
                <a:ea typeface="ＭＳ Ｐゴシック" panose="020B0600070205080204" pitchFamily="34" charset="-128"/>
              </a:rPr>
              <a:t>Reforming Welfare</a:t>
            </a:r>
          </a:p>
          <a:p>
            <a:r>
              <a:rPr lang="en-US" altLang="en-US">
                <a:ea typeface="ＭＳ Ｐゴシック" panose="020B0600070205080204" pitchFamily="34" charset="-128"/>
              </a:rPr>
              <a:t>The Conflict View</a:t>
            </a:r>
          </a:p>
          <a:p>
            <a:r>
              <a:rPr lang="en-US" altLang="en-US">
                <a:ea typeface="ＭＳ Ｐゴシック" panose="020B0600070205080204" pitchFamily="34" charset="-128"/>
              </a:rPr>
              <a:t>Where Is Horatio Alger? The Social Functions of a Myth</a:t>
            </a:r>
          </a:p>
          <a:p>
            <a:pPr>
              <a:buFontTx/>
              <a:buNone/>
            </a:pPr>
            <a:endParaRPr lang="en-US" altLang="en-US">
              <a:ea typeface="ＭＳ Ｐゴシック" panose="020B0600070205080204" pitchFamily="34" charset="-128"/>
            </a:endParaRPr>
          </a:p>
        </p:txBody>
      </p:sp>
      <p:sp>
        <p:nvSpPr>
          <p:cNvPr id="46084" name="Footer Placeholder 3">
            <a:extLst>
              <a:ext uri="{FF2B5EF4-FFF2-40B4-BE49-F238E27FC236}">
                <a16:creationId xmlns:a16="http://schemas.microsoft.com/office/drawing/2014/main" id="{8D44074C-455D-4B63-B2CD-AFBDF4B1E14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D2F5610-2218-4E32-8B83-28B9DAEA3019}"/>
              </a:ext>
            </a:extLst>
          </p:cNvPr>
          <p:cNvSpPr>
            <a:spLocks noGrp="1"/>
          </p:cNvSpPr>
          <p:nvPr>
            <p:ph type="title"/>
          </p:nvPr>
        </p:nvSpPr>
        <p:spPr/>
        <p:txBody>
          <a:bodyPr/>
          <a:lstStyle/>
          <a:p>
            <a:r>
              <a:rPr lang="en-US" altLang="en-US">
                <a:ea typeface="ＭＳ Ｐゴシック" panose="020B0600070205080204" pitchFamily="34" charset="-128"/>
              </a:rPr>
              <a:t>Welfare Reform</a:t>
            </a:r>
          </a:p>
        </p:txBody>
      </p:sp>
      <p:sp>
        <p:nvSpPr>
          <p:cNvPr id="47107" name="Content Placeholder 2">
            <a:extLst>
              <a:ext uri="{FF2B5EF4-FFF2-40B4-BE49-F238E27FC236}">
                <a16:creationId xmlns:a16="http://schemas.microsoft.com/office/drawing/2014/main" id="{F2DE449C-2894-491E-ADCE-3592CC05730F}"/>
              </a:ext>
            </a:extLst>
          </p:cNvPr>
          <p:cNvSpPr>
            <a:spLocks noGrp="1"/>
          </p:cNvSpPr>
          <p:nvPr>
            <p:ph idx="1"/>
          </p:nvPr>
        </p:nvSpPr>
        <p:spPr/>
        <p:txBody>
          <a:bodyPr/>
          <a:lstStyle/>
          <a:p>
            <a:r>
              <a:rPr lang="en-US" altLang="en-US" b="1">
                <a:ea typeface="ＭＳ Ｐゴシック" panose="020B0600070205080204" pitchFamily="34" charset="-128"/>
              </a:rPr>
              <a:t>Horatio Alger Myth: </a:t>
            </a:r>
            <a:r>
              <a:rPr lang="en-US" altLang="en-US">
                <a:ea typeface="ＭＳ Ｐゴシック" panose="020B0600070205080204" pitchFamily="34" charset="-128"/>
              </a:rPr>
              <a:t>The belief that due to limitless possibilities anyone can get ahead if he or she tries hard enough.</a:t>
            </a:r>
          </a:p>
          <a:p>
            <a:pPr>
              <a:buFontTx/>
              <a:buNone/>
            </a:pPr>
            <a:endParaRPr lang="en-US" altLang="en-US">
              <a:ea typeface="ＭＳ Ｐゴシック" panose="020B0600070205080204" pitchFamily="34" charset="-128"/>
            </a:endParaRPr>
          </a:p>
        </p:txBody>
      </p:sp>
      <p:sp>
        <p:nvSpPr>
          <p:cNvPr id="47108" name="Footer Placeholder 3">
            <a:extLst>
              <a:ext uri="{FF2B5EF4-FFF2-40B4-BE49-F238E27FC236}">
                <a16:creationId xmlns:a16="http://schemas.microsoft.com/office/drawing/2014/main" id="{393325C3-1E19-41E5-9FC1-F602B4DDB051}"/>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a:extLst>
              <a:ext uri="{FF2B5EF4-FFF2-40B4-BE49-F238E27FC236}">
                <a16:creationId xmlns:a16="http://schemas.microsoft.com/office/drawing/2014/main" id="{A12CE0E1-5C4B-445C-AC9F-24FFD44C1E6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48131" name="Picture 4" descr="HSB10UN01.eps">
            <a:extLst>
              <a:ext uri="{FF2B5EF4-FFF2-40B4-BE49-F238E27FC236}">
                <a16:creationId xmlns:a16="http://schemas.microsoft.com/office/drawing/2014/main" id="{B3626B55-66B9-42EC-BE9E-80D8787D4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438400"/>
            <a:ext cx="8915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a:extLst>
              <a:ext uri="{FF2B5EF4-FFF2-40B4-BE49-F238E27FC236}">
                <a16:creationId xmlns:a16="http://schemas.microsoft.com/office/drawing/2014/main" id="{E00CCDB7-CC0B-4522-947C-AA438BC0B070}"/>
              </a:ext>
            </a:extLst>
          </p:cNvPr>
          <p:cNvSpPr>
            <a:spLocks noGrp="1"/>
          </p:cNvSpPr>
          <p:nvPr>
            <p:ph type="title"/>
          </p:nvPr>
        </p:nvSpPr>
        <p:spPr>
          <a:xfrm>
            <a:off x="1981200" y="0"/>
            <a:ext cx="8229600" cy="1143000"/>
          </a:xfrm>
        </p:spPr>
        <p:txBody>
          <a:bodyPr/>
          <a:lstStyle/>
          <a:p>
            <a:r>
              <a:rPr lang="en-US" altLang="en-US">
                <a:ea typeface="ＭＳ Ｐゴシック" panose="020B0600070205080204" pitchFamily="34" charset="-128"/>
              </a:rPr>
              <a:t>What is Social Class?</a:t>
            </a:r>
          </a:p>
        </p:txBody>
      </p:sp>
      <p:sp>
        <p:nvSpPr>
          <p:cNvPr id="12291" name="Rectangle 2">
            <a:extLst>
              <a:ext uri="{FF2B5EF4-FFF2-40B4-BE49-F238E27FC236}">
                <a16:creationId xmlns:a16="http://schemas.microsoft.com/office/drawing/2014/main" id="{1929BBC0-3E76-4FA6-B4A7-3EF51F0F2F3D}"/>
              </a:ext>
            </a:extLst>
          </p:cNvPr>
          <p:cNvSpPr>
            <a:spLocks noGrp="1" noChangeArrowheads="1"/>
          </p:cNvSpPr>
          <p:nvPr>
            <p:ph idx="1"/>
          </p:nvPr>
        </p:nvSpPr>
        <p:spPr>
          <a:xfrm>
            <a:off x="1676400" y="990600"/>
            <a:ext cx="8534400" cy="1447800"/>
          </a:xfrm>
        </p:spPr>
        <p:txBody>
          <a:bodyPr/>
          <a:lstStyle/>
          <a:p>
            <a:pPr lvl="1"/>
            <a:r>
              <a:rPr lang="en-US" altLang="en-US" b="1"/>
              <a:t>Distribution of Property:  </a:t>
            </a:r>
            <a:r>
              <a:rPr lang="en-US" altLang="en-US"/>
              <a:t>Ownership of property (real estate, stocks and bonds, and so on) is not distributed evenly: 10 percent of the nation’s families owns 75 percent of the wealth, and the wealthiest 1 percent of Americans own more than one-third of all assets in the United States.</a:t>
            </a:r>
            <a:endParaRPr lang="en-US" altLang="en-US" sz="3200"/>
          </a:p>
          <a:p>
            <a:pPr lvl="1"/>
            <a:r>
              <a:rPr lang="en-US" altLang="en-US" b="1"/>
              <a:t>Distribution of Income:  </a:t>
            </a:r>
            <a:r>
              <a:rPr lang="en-US" altLang="en-US"/>
              <a:t>The top 20 percent of U.S. residents receive half (50.3 percent) of all the income in the United States; the bottom 20 percent receives 3.4 percent. </a:t>
            </a:r>
          </a:p>
        </p:txBody>
      </p:sp>
      <p:sp>
        <p:nvSpPr>
          <p:cNvPr id="12292" name="Footer Placeholder 3">
            <a:extLst>
              <a:ext uri="{FF2B5EF4-FFF2-40B4-BE49-F238E27FC236}">
                <a16:creationId xmlns:a16="http://schemas.microsoft.com/office/drawing/2014/main" id="{9A05D242-D74D-40EB-AE2A-44775B2CE33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9E83C646-98CA-4694-91B5-D19B5DDDF7A3}"/>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14339" name="Picture 4" descr="HSB10F01.eps">
            <a:extLst>
              <a:ext uri="{FF2B5EF4-FFF2-40B4-BE49-F238E27FC236}">
                <a16:creationId xmlns:a16="http://schemas.microsoft.com/office/drawing/2014/main" id="{DBD2F24D-6F24-4C28-AE5B-EE5026B484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8600"/>
            <a:ext cx="635635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a:extLst>
              <a:ext uri="{FF2B5EF4-FFF2-40B4-BE49-F238E27FC236}">
                <a16:creationId xmlns:a16="http://schemas.microsoft.com/office/drawing/2014/main" id="{DB9E380B-A42C-41D2-B7AC-461C7D95870F}"/>
              </a:ext>
            </a:extLst>
          </p:cNvPr>
          <p:cNvSpPr txBox="1">
            <a:spLocks noChangeArrowheads="1"/>
          </p:cNvSpPr>
          <p:nvPr/>
        </p:nvSpPr>
        <p:spPr bwMode="auto">
          <a:xfrm>
            <a:off x="1828800" y="1219201"/>
            <a:ext cx="152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en-US" sz="1800">
                <a:solidFill>
                  <a:srgbClr val="000000"/>
                </a:solidFill>
              </a:rPr>
              <a:t>Distribution of the Property of Americans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97A78250-7BFC-42E9-A5FC-5925F76AF9E0}"/>
              </a:ext>
            </a:extLst>
          </p:cNvPr>
          <p:cNvSpPr txBox="1">
            <a:spLocks noGrp="1"/>
          </p:cNvSpPr>
          <p:nvPr/>
        </p:nvSpPr>
        <p:spPr bwMode="auto">
          <a:xfrm>
            <a:off x="1524000" y="6477000"/>
            <a:ext cx="533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pic>
        <p:nvPicPr>
          <p:cNvPr id="15363" name="Picture 4" descr="HSB10F03.eps">
            <a:extLst>
              <a:ext uri="{FF2B5EF4-FFF2-40B4-BE49-F238E27FC236}">
                <a16:creationId xmlns:a16="http://schemas.microsoft.com/office/drawing/2014/main" id="{D7F4503B-C9B5-43BE-AEA0-938E6E093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828800"/>
            <a:ext cx="8780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046CEEFF-BB47-49D1-9464-D630E089B54C}"/>
              </a:ext>
            </a:extLst>
          </p:cNvPr>
          <p:cNvSpPr txBox="1">
            <a:spLocks noChangeArrowheads="1"/>
          </p:cNvSpPr>
          <p:nvPr/>
        </p:nvSpPr>
        <p:spPr bwMode="auto">
          <a:xfrm>
            <a:off x="2057400" y="228600"/>
            <a:ext cx="792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fontAlgn="base">
              <a:spcBef>
                <a:spcPct val="50000"/>
              </a:spcBef>
              <a:spcAft>
                <a:spcPct val="0"/>
              </a:spcAft>
              <a:buNone/>
            </a:pPr>
            <a:r>
              <a:rPr lang="en-US" altLang="en-US" sz="1800">
                <a:solidFill>
                  <a:srgbClr val="000000"/>
                </a:solidFill>
              </a:rPr>
              <a:t>The More Things Change, the More They Stay the Same: Dividing the Nation’s Income</a:t>
            </a:r>
          </a:p>
        </p:txBody>
      </p:sp>
      <p:sp>
        <p:nvSpPr>
          <p:cNvPr id="6" name="TextBox 5">
            <a:extLst>
              <a:ext uri="{FF2B5EF4-FFF2-40B4-BE49-F238E27FC236}">
                <a16:creationId xmlns:a16="http://schemas.microsoft.com/office/drawing/2014/main" id="{66D1986F-813F-4954-A898-CFA81844ADD7}"/>
              </a:ext>
            </a:extLst>
          </p:cNvPr>
          <p:cNvSpPr txBox="1"/>
          <p:nvPr/>
        </p:nvSpPr>
        <p:spPr>
          <a:xfrm>
            <a:off x="1676400" y="5257801"/>
            <a:ext cx="8763000" cy="923925"/>
          </a:xfrm>
          <a:prstGeom prst="rect">
            <a:avLst/>
          </a:prstGeom>
          <a:noFill/>
        </p:spPr>
        <p:txBody>
          <a:bodyPr>
            <a:spAutoFit/>
          </a:bodyPr>
          <a:lstStyle/>
          <a:p>
            <a:pPr fontAlgn="base">
              <a:spcBef>
                <a:spcPct val="0"/>
              </a:spcBef>
              <a:spcAft>
                <a:spcPct val="0"/>
              </a:spcAft>
              <a:defRPr/>
            </a:pPr>
            <a:r>
              <a:rPr lang="en-US" dirty="0">
                <a:solidFill>
                  <a:srgbClr val="000000"/>
                </a:solidFill>
                <a:latin typeface="CG Times"/>
                <a:ea typeface="ＭＳ Ｐゴシック" panose="020B0600070205080204" pitchFamily="34" charset="-128"/>
                <a:cs typeface="Times New Roman" pitchFamily="18" charset="0"/>
              </a:rPr>
              <a:t>Each one-fifth of the U.S. population receives approximately the same proportion of national income today as it did in 1935.</a:t>
            </a:r>
            <a:r>
              <a:rPr lang="en-US" sz="1050" dirty="0">
                <a:solidFill>
                  <a:srgbClr val="000000"/>
                </a:solidFill>
                <a:latin typeface="Arial" panose="020B0604020202020204" pitchFamily="34" charset="0"/>
                <a:ea typeface="ＭＳ Ｐゴシック" panose="020B0600070205080204" pitchFamily="34" charset="-128"/>
                <a:cs typeface="Arial"/>
              </a:rPr>
              <a:t> </a:t>
            </a:r>
            <a:endParaRPr lang="en-US" sz="2800" dirty="0">
              <a:solidFill>
                <a:srgbClr val="000000"/>
              </a:solidFill>
              <a:latin typeface="Arial" panose="020B0604020202020204" pitchFamily="34" charset="0"/>
              <a:ea typeface="ＭＳ Ｐゴシック" panose="020B0600070205080204" pitchFamily="34" charset="-128"/>
              <a:cs typeface="Arial"/>
            </a:endParaRPr>
          </a:p>
          <a:p>
            <a:pPr fontAlgn="base">
              <a:spcBef>
                <a:spcPct val="0"/>
              </a:spcBef>
              <a:spcAft>
                <a:spcPct val="0"/>
              </a:spcAft>
              <a:defRPr/>
            </a:pPr>
            <a:endParaRPr lang="en-US" dirty="0">
              <a:solidFill>
                <a:srgbClr val="000000"/>
              </a:solidFill>
              <a:latin typeface="Arial" charset="0"/>
              <a:ea typeface="ＭＳ Ｐゴシック" panose="020B0600070205080204" pitchFamily="34" charset="-128"/>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CFB54391-D955-4B86-B23A-A420BC2264DA}"/>
              </a:ext>
            </a:extLst>
          </p:cNvPr>
          <p:cNvSpPr>
            <a:spLocks noGrp="1"/>
          </p:cNvSpPr>
          <p:nvPr>
            <p:ph type="title"/>
          </p:nvPr>
        </p:nvSpPr>
        <p:spPr>
          <a:xfrm>
            <a:off x="1981200" y="0"/>
            <a:ext cx="8229600" cy="1143000"/>
          </a:xfrm>
        </p:spPr>
        <p:txBody>
          <a:bodyPr/>
          <a:lstStyle/>
          <a:p>
            <a:r>
              <a:rPr lang="en-US" altLang="en-US" dirty="0">
                <a:ea typeface="ＭＳ Ｐゴシック" panose="020B0600070205080204" pitchFamily="34" charset="-128"/>
              </a:rPr>
              <a:t>What is Social Class?</a:t>
            </a:r>
          </a:p>
        </p:txBody>
      </p:sp>
      <p:sp>
        <p:nvSpPr>
          <p:cNvPr id="16387" name="Rectangle 2">
            <a:extLst>
              <a:ext uri="{FF2B5EF4-FFF2-40B4-BE49-F238E27FC236}">
                <a16:creationId xmlns:a16="http://schemas.microsoft.com/office/drawing/2014/main" id="{BF254F97-93F6-4460-9C3D-8B25B86FEE1B}"/>
              </a:ext>
            </a:extLst>
          </p:cNvPr>
          <p:cNvSpPr>
            <a:spLocks noGrp="1" noChangeArrowheads="1"/>
          </p:cNvSpPr>
          <p:nvPr>
            <p:ph idx="1"/>
          </p:nvPr>
        </p:nvSpPr>
        <p:spPr>
          <a:xfrm>
            <a:off x="1981200" y="990601"/>
            <a:ext cx="8229600" cy="4525963"/>
          </a:xfrm>
        </p:spPr>
        <p:txBody>
          <a:bodyPr/>
          <a:lstStyle/>
          <a:p>
            <a:r>
              <a:rPr lang="en-US" altLang="en-US" b="1" dirty="0">
                <a:ea typeface="ＭＳ Ｐゴシック" panose="020B0600070205080204" pitchFamily="34" charset="-128"/>
              </a:rPr>
              <a:t>Power: </a:t>
            </a:r>
            <a:r>
              <a:rPr lang="en-US" altLang="en-US" sz="2800" dirty="0">
                <a:ea typeface="ＭＳ Ｐゴシック" panose="020B0600070205080204" pitchFamily="34" charset="-128"/>
              </a:rPr>
              <a:t>The ability to get your way, despite resistance.</a:t>
            </a:r>
          </a:p>
          <a:p>
            <a:pPr lvl="1"/>
            <a:r>
              <a:rPr lang="ja-JP" altLang="en-US" b="1" dirty="0">
                <a:ea typeface="ＭＳ Ｐゴシック" panose="020B0600070205080204" pitchFamily="34" charset="-128"/>
              </a:rPr>
              <a:t>“</a:t>
            </a:r>
            <a:r>
              <a:rPr lang="en-US" altLang="ja-JP" b="1" dirty="0">
                <a:ea typeface="ＭＳ Ｐゴシック" panose="020B0600070205080204" pitchFamily="34" charset="-128"/>
              </a:rPr>
              <a:t>Democratic Façade</a:t>
            </a:r>
            <a:r>
              <a:rPr lang="ja-JP" altLang="en-US" b="1" dirty="0">
                <a:ea typeface="ＭＳ Ｐゴシック" panose="020B0600070205080204" pitchFamily="34" charset="-128"/>
              </a:rPr>
              <a:t>”</a:t>
            </a:r>
            <a:r>
              <a:rPr lang="en-US" altLang="ja-JP" dirty="0">
                <a:ea typeface="ＭＳ Ｐゴシック" panose="020B0600070205080204" pitchFamily="34" charset="-128"/>
              </a:rPr>
              <a:t>: </a:t>
            </a:r>
            <a:r>
              <a:rPr lang="en-US" altLang="en-US" dirty="0"/>
              <a:t>An ideology promoted by the elites to legitimate and perpetuate their power.</a:t>
            </a:r>
          </a:p>
          <a:p>
            <a:pPr lvl="1"/>
            <a:r>
              <a:rPr lang="en-US" altLang="en-US" b="1" dirty="0"/>
              <a:t>Power Elite: </a:t>
            </a:r>
            <a:r>
              <a:rPr lang="en-US" altLang="en-US" dirty="0"/>
              <a:t>C. Wright Mills’ term to refer to those who make the big decisions in U.S. society. This group shares the same ideologies and values, belongs to the same clubs, and reinforces each other’s world view </a:t>
            </a:r>
          </a:p>
          <a:p>
            <a:pPr lvl="1"/>
            <a:endParaRPr lang="en-US" altLang="en-US" dirty="0"/>
          </a:p>
        </p:txBody>
      </p:sp>
      <p:sp>
        <p:nvSpPr>
          <p:cNvPr id="16388" name="Footer Placeholder 3">
            <a:extLst>
              <a:ext uri="{FF2B5EF4-FFF2-40B4-BE49-F238E27FC236}">
                <a16:creationId xmlns:a16="http://schemas.microsoft.com/office/drawing/2014/main" id="{C7B7F0D8-075A-4568-850F-FEA35E3FEF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spcBef>
                <a:spcPct val="0"/>
              </a:spcBef>
              <a:spcAft>
                <a:spcPct val="0"/>
              </a:spcAft>
              <a:buNone/>
            </a:pPr>
            <a:r>
              <a:rPr lang="en-US" altLang="en-US" sz="1200">
                <a:solidFill>
                  <a:srgbClr val="FFFFFF"/>
                </a:solidFill>
                <a:latin typeface="Verdana" panose="020B0604030504040204" pitchFamily="34" charset="0"/>
              </a:rPr>
              <a:t>© 2013  Pearson Education, Inc.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AEF6275-7EDD-48EC-81D1-8C61F36EF329}"/>
              </a:ext>
            </a:extLst>
          </p:cNvPr>
          <p:cNvSpPr>
            <a:spLocks noGrp="1"/>
          </p:cNvSpPr>
          <p:nvPr>
            <p:ph type="ftr" sz="quarter" idx="10"/>
          </p:nvPr>
        </p:nvSpPr>
        <p:spPr/>
        <p:txBody>
          <a:bodyPr/>
          <a:lstStyle/>
          <a:p>
            <a:pPr fontAlgn="base">
              <a:spcBef>
                <a:spcPct val="0"/>
              </a:spcBef>
              <a:spcAft>
                <a:spcPct val="0"/>
              </a:spcAft>
              <a:defRPr/>
            </a:pPr>
            <a:r>
              <a:rPr lang="en-US">
                <a:solidFill>
                  <a:srgbClr val="FFFFFF"/>
                </a:solidFill>
                <a:ea typeface="ＭＳ Ｐゴシック" panose="020B0600070205080204" pitchFamily="34" charset="-128"/>
                <a:cs typeface="Arial"/>
              </a:rPr>
              <a:t>© 2013  Pearson Education, Inc. All rights reserved.</a:t>
            </a:r>
          </a:p>
        </p:txBody>
      </p:sp>
      <p:sp>
        <p:nvSpPr>
          <p:cNvPr id="3" name="Rectangle 2">
            <a:extLst>
              <a:ext uri="{FF2B5EF4-FFF2-40B4-BE49-F238E27FC236}">
                <a16:creationId xmlns:a16="http://schemas.microsoft.com/office/drawing/2014/main" id="{943917D2-CCE2-4333-B9C1-75EFA8EA7C45}"/>
              </a:ext>
            </a:extLst>
          </p:cNvPr>
          <p:cNvSpPr/>
          <p:nvPr/>
        </p:nvSpPr>
        <p:spPr>
          <a:xfrm>
            <a:off x="2527300" y="1206500"/>
            <a:ext cx="7467600" cy="4832092"/>
          </a:xfrm>
          <a:prstGeom prst="rect">
            <a:avLst/>
          </a:prstGeom>
        </p:spPr>
        <p:txBody>
          <a:bodyPr wrap="square">
            <a:spAutoFit/>
          </a:bodyPr>
          <a:lstStyle/>
          <a:p>
            <a:pPr eaLnBrk="0" fontAlgn="base" hangingPunct="0">
              <a:spcBef>
                <a:spcPct val="0"/>
              </a:spcBef>
              <a:spcAft>
                <a:spcPct val="0"/>
              </a:spcAft>
            </a:pPr>
            <a:r>
              <a:rPr lang="en-US" sz="2800" dirty="0">
                <a:solidFill>
                  <a:srgbClr val="222222"/>
                </a:solidFill>
                <a:latin typeface="Arial"/>
                <a:ea typeface="ＭＳ Ｐゴシック" panose="020B0600070205080204" pitchFamily="34" charset="-128"/>
                <a:cs typeface="Arial"/>
              </a:rPr>
              <a:t>In his 1956 publication entitled </a:t>
            </a:r>
            <a:r>
              <a:rPr lang="en-US" sz="2800" i="1" dirty="0">
                <a:solidFill>
                  <a:srgbClr val="222222"/>
                </a:solidFill>
                <a:latin typeface="Arial"/>
                <a:ea typeface="ＭＳ Ｐゴシック" panose="020B0600070205080204" pitchFamily="34" charset="-128"/>
                <a:cs typeface="Arial"/>
              </a:rPr>
              <a:t>The Power Elite</a:t>
            </a:r>
            <a:r>
              <a:rPr lang="en-US" sz="2800" dirty="0">
                <a:solidFill>
                  <a:srgbClr val="222222"/>
                </a:solidFill>
                <a:latin typeface="Arial"/>
                <a:ea typeface="ＭＳ Ｐゴシック" panose="020B0600070205080204" pitchFamily="34" charset="-128"/>
                <a:cs typeface="Arial"/>
              </a:rPr>
              <a:t>, Mills defined the "power elite" as consisting of a triumvirate of those individuals occupying the dominant positions in the dominant institutions (military, economic and political) of the U.S.  The power elites decisions had enormous consequences, not only for the U.S. but the rest of the world’s population. The oligarchs </a:t>
            </a:r>
            <a:r>
              <a:rPr lang="en-US" sz="2800" dirty="0">
                <a:solidFill>
                  <a:srgbClr val="000000"/>
                </a:solidFill>
                <a:latin typeface="Arial"/>
                <a:ea typeface="ＭＳ Ｐゴシック" panose="020B0600070205080204" pitchFamily="34" charset="-128"/>
                <a:cs typeface="Arial"/>
              </a:rPr>
              <a:t>comprising this elite can be generally grouped into one of six types:</a:t>
            </a:r>
          </a:p>
        </p:txBody>
      </p:sp>
      <p:pic>
        <p:nvPicPr>
          <p:cNvPr id="4" name="Picture 3">
            <a:extLst>
              <a:ext uri="{FF2B5EF4-FFF2-40B4-BE49-F238E27FC236}">
                <a16:creationId xmlns:a16="http://schemas.microsoft.com/office/drawing/2014/main" id="{C36C6F62-0AD2-464D-97E3-067CFCCDF8D4}"/>
              </a:ext>
            </a:extLst>
          </p:cNvPr>
          <p:cNvPicPr>
            <a:picLocks noChangeAspect="1"/>
          </p:cNvPicPr>
          <p:nvPr/>
        </p:nvPicPr>
        <p:blipFill>
          <a:blip r:embed="rId2"/>
          <a:stretch>
            <a:fillRect/>
          </a:stretch>
        </p:blipFill>
        <p:spPr>
          <a:xfrm>
            <a:off x="1775095" y="60353"/>
            <a:ext cx="8413209" cy="1146147"/>
          </a:xfrm>
          <a:prstGeom prst="rect">
            <a:avLst/>
          </a:prstGeom>
        </p:spPr>
      </p:pic>
    </p:spTree>
    <p:extLst>
      <p:ext uri="{BB962C8B-B14F-4D97-AF65-F5344CB8AC3E}">
        <p14:creationId xmlns:p14="http://schemas.microsoft.com/office/powerpoint/2010/main" val="3171547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EEE526-1809-4077-9563-2BDB402C2D1C}"/>
              </a:ext>
            </a:extLst>
          </p:cNvPr>
          <p:cNvSpPr>
            <a:spLocks noGrp="1"/>
          </p:cNvSpPr>
          <p:nvPr>
            <p:ph type="ftr" sz="quarter" idx="10"/>
          </p:nvPr>
        </p:nvSpPr>
        <p:spPr/>
        <p:txBody>
          <a:bodyPr/>
          <a:lstStyle/>
          <a:p>
            <a:pPr fontAlgn="base">
              <a:spcBef>
                <a:spcPct val="0"/>
              </a:spcBef>
              <a:spcAft>
                <a:spcPct val="0"/>
              </a:spcAft>
              <a:defRPr/>
            </a:pPr>
            <a:r>
              <a:rPr lang="en-US">
                <a:solidFill>
                  <a:srgbClr val="FFFFFF"/>
                </a:solidFill>
                <a:ea typeface="ＭＳ Ｐゴシック" panose="020B0600070205080204" pitchFamily="34" charset="-128"/>
                <a:cs typeface="Arial"/>
              </a:rPr>
              <a:t>© 2013  Pearson Education, Inc. All rights reserved.</a:t>
            </a:r>
          </a:p>
        </p:txBody>
      </p:sp>
      <p:sp>
        <p:nvSpPr>
          <p:cNvPr id="3" name="Rectangle 2">
            <a:extLst>
              <a:ext uri="{FF2B5EF4-FFF2-40B4-BE49-F238E27FC236}">
                <a16:creationId xmlns:a16="http://schemas.microsoft.com/office/drawing/2014/main" id="{283BDBA0-1030-42A6-B625-60CC5321AF94}"/>
              </a:ext>
            </a:extLst>
          </p:cNvPr>
          <p:cNvSpPr/>
          <p:nvPr/>
        </p:nvSpPr>
        <p:spPr>
          <a:xfrm>
            <a:off x="1498600" y="1140526"/>
            <a:ext cx="9613900" cy="4678204"/>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the "Metropolitan 400" - members of historically notable local families in the principal American cities as represented in the Social Register</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"Celebrities" - prominent entertainers and media personalities</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the "Chief Executives" - presidents and CEOs of the most important companies within each industrial sector</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the "Corporate Rich" - major landowners and corporate shareholders</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the "Warlords" - senior military officers, most importantly the Joint Chiefs of Staff</a:t>
            </a:r>
          </a:p>
          <a:p>
            <a:pPr marL="285750" indent="-285750" eaLnBrk="0" fontAlgn="base" hangingPunct="0">
              <a:spcBef>
                <a:spcPct val="0"/>
              </a:spcBef>
              <a:spcAft>
                <a:spcPct val="0"/>
              </a:spcAft>
              <a:buFont typeface="Arial" panose="020B0604020202020204" pitchFamily="34" charset="0"/>
              <a:buChar char="•"/>
            </a:pPr>
            <a:r>
              <a:rPr lang="en-US" sz="2200" dirty="0">
                <a:solidFill>
                  <a:srgbClr val="000000"/>
                </a:solidFill>
                <a:latin typeface="Arial" panose="020B0604020202020204" pitchFamily="34" charset="0"/>
                <a:ea typeface="ＭＳ Ｐゴシック" panose="020B0600070205080204" pitchFamily="34" charset="-128"/>
                <a:cs typeface="Arial"/>
              </a:rPr>
              <a:t>the "Political Directorate" - "fifty-odd men of the executive branch" of the U.S. federal government, including the senior leadership in the Executive Office of the President, sometimes drawn from elected officials of the two major political parties, but usually professional government bureaucrats</a:t>
            </a:r>
          </a:p>
          <a:p>
            <a:pPr eaLnBrk="0" fontAlgn="base" hangingPunct="0">
              <a:spcBef>
                <a:spcPct val="0"/>
              </a:spcBef>
              <a:spcAft>
                <a:spcPct val="0"/>
              </a:spcAft>
            </a:pPr>
            <a:endParaRPr lang="en-US" sz="2000" b="1" dirty="0">
              <a:solidFill>
                <a:srgbClr val="000000"/>
              </a:solidFill>
              <a:latin typeface="Arial" panose="020B0604020202020204" pitchFamily="34" charset="0"/>
              <a:ea typeface="ＭＳ Ｐゴシック" panose="020B0600070205080204" pitchFamily="34" charset="-128"/>
              <a:cs typeface="Arial"/>
            </a:endParaRPr>
          </a:p>
          <a:p>
            <a:pPr eaLnBrk="0" fontAlgn="base" hangingPunct="0">
              <a:spcBef>
                <a:spcPct val="0"/>
              </a:spcBef>
              <a:spcAft>
                <a:spcPct val="0"/>
              </a:spcAft>
            </a:pPr>
            <a:r>
              <a:rPr lang="en-US" sz="1400" b="1" dirty="0">
                <a:solidFill>
                  <a:srgbClr val="000000"/>
                </a:solidFill>
                <a:latin typeface="Arial" panose="020B0604020202020204" pitchFamily="34" charset="0"/>
                <a:ea typeface="ＭＳ Ｐゴシック" panose="020B0600070205080204" pitchFamily="34" charset="-128"/>
                <a:cs typeface="Arial"/>
              </a:rPr>
              <a:t>Source: Wikipedia (“The Power Elite”, </a:t>
            </a:r>
            <a:r>
              <a:rPr lang="en-US" sz="1400" b="1" dirty="0">
                <a:solidFill>
                  <a:srgbClr val="000000"/>
                </a:solidFill>
                <a:latin typeface="Arial" panose="020B0604020202020204" pitchFamily="34" charset="0"/>
                <a:ea typeface="ＭＳ Ｐゴシック" panose="020B0600070205080204" pitchFamily="34" charset="-128"/>
                <a:cs typeface="Arial"/>
                <a:hlinkClick r:id="rId2"/>
              </a:rPr>
              <a:t>https://en.wikipedia.org/wiki/The_Power_Elite</a:t>
            </a:r>
            <a:r>
              <a:rPr lang="en-US" sz="1400" b="1" dirty="0">
                <a:solidFill>
                  <a:srgbClr val="000000"/>
                </a:solidFill>
                <a:latin typeface="Arial" panose="020B0604020202020204" pitchFamily="34" charset="0"/>
                <a:ea typeface="ＭＳ Ｐゴシック" panose="020B0600070205080204" pitchFamily="34" charset="-128"/>
                <a:cs typeface="Arial"/>
              </a:rPr>
              <a:t>)</a:t>
            </a:r>
          </a:p>
        </p:txBody>
      </p:sp>
      <p:pic>
        <p:nvPicPr>
          <p:cNvPr id="4" name="Picture 3">
            <a:extLst>
              <a:ext uri="{FF2B5EF4-FFF2-40B4-BE49-F238E27FC236}">
                <a16:creationId xmlns:a16="http://schemas.microsoft.com/office/drawing/2014/main" id="{7E54DD29-8190-4867-B080-9D7C60302A68}"/>
              </a:ext>
            </a:extLst>
          </p:cNvPr>
          <p:cNvPicPr>
            <a:picLocks noChangeAspect="1"/>
          </p:cNvPicPr>
          <p:nvPr/>
        </p:nvPicPr>
        <p:blipFill>
          <a:blip r:embed="rId3"/>
          <a:stretch>
            <a:fillRect/>
          </a:stretch>
        </p:blipFill>
        <p:spPr>
          <a:xfrm>
            <a:off x="670195" y="-5621"/>
            <a:ext cx="8413209" cy="1146147"/>
          </a:xfrm>
          <a:prstGeom prst="rect">
            <a:avLst/>
          </a:prstGeom>
        </p:spPr>
      </p:pic>
    </p:spTree>
    <p:extLst>
      <p:ext uri="{BB962C8B-B14F-4D97-AF65-F5344CB8AC3E}">
        <p14:creationId xmlns:p14="http://schemas.microsoft.com/office/powerpoint/2010/main" val="162823719"/>
      </p:ext>
    </p:extLst>
  </p:cSld>
  <p:clrMapOvr>
    <a:masterClrMapping/>
  </p:clrMapOvr>
</p:sld>
</file>

<file path=ppt/theme/theme1.xml><?xml version="1.0" encoding="utf-8"?>
<a:theme xmlns:a="http://schemas.openxmlformats.org/drawingml/2006/main" name="Main Slides">
  <a:themeElements>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in Slide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in Slid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in Slid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in Slid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in Slid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in Slid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in Slid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in Slid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in Slid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in Slid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in Slid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in Slid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in Slid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1218</Words>
  <Application>Microsoft Office PowerPoint</Application>
  <PresentationFormat>Widescreen</PresentationFormat>
  <Paragraphs>133</Paragraphs>
  <Slides>33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CG Times</vt:lpstr>
      <vt:lpstr>Verdana</vt:lpstr>
      <vt:lpstr>Main Slides</vt:lpstr>
      <vt:lpstr>Chapter 8</vt:lpstr>
      <vt:lpstr>What is Social Class?</vt:lpstr>
      <vt:lpstr>What is Social Class?</vt:lpstr>
      <vt:lpstr>What is Social Class?</vt:lpstr>
      <vt:lpstr>PowerPoint Presentation</vt:lpstr>
      <vt:lpstr>PowerPoint Presentation</vt:lpstr>
      <vt:lpstr>What is Social Class?</vt:lpstr>
      <vt:lpstr>PowerPoint Presentation</vt:lpstr>
      <vt:lpstr>PowerPoint Presentation</vt:lpstr>
      <vt:lpstr>What is Social Class?</vt:lpstr>
      <vt:lpstr>What is Social Class?</vt:lpstr>
      <vt:lpstr>PowerPoint Presentation</vt:lpstr>
      <vt:lpstr>What is Social Class?</vt:lpstr>
      <vt:lpstr>PowerPoint Presentation</vt:lpstr>
      <vt:lpstr>PowerPoint Presentation</vt:lpstr>
      <vt:lpstr>PowerPoint Presentation</vt:lpstr>
      <vt:lpstr>Sociological Models of Social Class</vt:lpstr>
      <vt:lpstr>PowerPoint Presentation</vt:lpstr>
      <vt:lpstr>Consequences of Social Class</vt:lpstr>
      <vt:lpstr>Consequences of Social Class</vt:lpstr>
      <vt:lpstr>Social Mobility</vt:lpstr>
      <vt:lpstr>Social Mobility</vt:lpstr>
      <vt:lpstr>Poverty</vt:lpstr>
      <vt:lpstr>PowerPoint Presentation</vt:lpstr>
      <vt:lpstr>PowerPoint Presentation</vt:lpstr>
      <vt:lpstr>PowerPoint Presentation</vt:lpstr>
      <vt:lpstr>Poverty</vt:lpstr>
      <vt:lpstr>PowerPoint Presentation</vt:lpstr>
      <vt:lpstr>PowerPoint Presentation</vt:lpstr>
      <vt:lpstr>Why are People Poor?</vt:lpstr>
      <vt:lpstr>Welfare Reform</vt:lpstr>
      <vt:lpstr>Welfare Reform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dc:title>
  <dc:creator>Richard Maraccini</dc:creator>
  <cp:lastModifiedBy>Richard Maraccini</cp:lastModifiedBy>
  <cp:revision>2</cp:revision>
  <dcterms:created xsi:type="dcterms:W3CDTF">2019-11-05T22:15:35Z</dcterms:created>
  <dcterms:modified xsi:type="dcterms:W3CDTF">2019-11-05T22:19:23Z</dcterms:modified>
</cp:coreProperties>
</file>